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93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69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81" r:id="rId27"/>
    <p:sldId id="278" r:id="rId28"/>
    <p:sldId id="282" r:id="rId29"/>
    <p:sldId id="291" r:id="rId30"/>
    <p:sldId id="285" r:id="rId31"/>
    <p:sldId id="283" r:id="rId32"/>
    <p:sldId id="286" r:id="rId33"/>
    <p:sldId id="288" r:id="rId34"/>
    <p:sldId id="290" r:id="rId35"/>
    <p:sldId id="292" r:id="rId3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BAB"/>
    <a:srgbClr val="52AFD1"/>
    <a:srgbClr val="6A9E47"/>
    <a:srgbClr val="7AC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49ADF-545E-C3B8-DCDE-25F42EC82D59}" v="41" dt="2022-07-26T22:47:07.024"/>
    <p1510:client id="{CC32FE62-C55F-D67C-0EC9-2AA0C81ED783}" v="71" dt="2022-07-28T08:11:47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292" y="818802"/>
            <a:ext cx="10197170" cy="204686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Deep Interactive Surface Creation from 3D Sketch Strokes</a:t>
            </a:r>
            <a:endParaRPr lang="en-US" dirty="0">
              <a:solidFill>
                <a:schemeClr val="bg1"/>
              </a:solidFill>
              <a:latin typeface="Calibri"/>
              <a:cs typeface="Calibri Light" panose="020F03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292" y="3085365"/>
            <a:ext cx="4547220" cy="12468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  <a:cs typeface="Calibri"/>
              </a:rPr>
              <a:t>Sukanya Bhattacharjee </a:t>
            </a:r>
            <a:endParaRPr lang="en-US" sz="3000" dirty="0">
              <a:solidFill>
                <a:schemeClr val="bg1"/>
              </a:solidFill>
              <a:cs typeface="Calibri"/>
            </a:endParaRPr>
          </a:p>
          <a:p>
            <a:r>
              <a:rPr lang="en-GB" dirty="0" err="1">
                <a:solidFill>
                  <a:schemeClr val="bg1"/>
                </a:solidFill>
                <a:cs typeface="Calibri"/>
              </a:rPr>
              <a:t>sukanyabhat@cse.iitb.ac.in</a:t>
            </a:r>
            <a:endParaRPr lang="en-GB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B2D0B-276E-AA38-3A24-FBB08F8C88AD}"/>
              </a:ext>
            </a:extLst>
          </p:cNvPr>
          <p:cNvSpPr txBox="1"/>
          <p:nvPr/>
        </p:nvSpPr>
        <p:spPr>
          <a:xfrm>
            <a:off x="1905619" y="4107919"/>
            <a:ext cx="869051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dirty="0">
                <a:solidFill>
                  <a:srgbClr val="FFFFFF"/>
                </a:solidFill>
              </a:rPr>
              <a:t>Department of Computer Science and Engineering, IIT Bombay</a:t>
            </a:r>
            <a:r>
              <a:rPr lang="en-GB" sz="2600" dirty="0">
                <a:cs typeface="Calibri"/>
              </a:rPr>
              <a:t>​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9C0A78D-752A-FE1E-6EDB-C1F72B8FC24F}"/>
              </a:ext>
            </a:extLst>
          </p:cNvPr>
          <p:cNvSpPr txBox="1">
            <a:spLocks/>
          </p:cNvSpPr>
          <p:nvPr/>
        </p:nvSpPr>
        <p:spPr>
          <a:xfrm>
            <a:off x="6802242" y="3010338"/>
            <a:ext cx="4547220" cy="1246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  <a:cs typeface="Calibri"/>
              </a:rPr>
              <a:t>Parag Chaudhuri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GB" dirty="0" err="1">
                <a:solidFill>
                  <a:schemeClr val="bg1"/>
                </a:solidFill>
                <a:cs typeface="Calibri"/>
              </a:rPr>
              <a:t>paragc@cse.iitb.ac.in</a:t>
            </a:r>
            <a:endParaRPr lang="en-GB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F847D91-DBB5-8461-6B91-0B77BC5F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097" y="4961321"/>
            <a:ext cx="3567150" cy="1473244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FAD366D-9DEC-E183-0859-0DDE5CA79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62" y="5451865"/>
            <a:ext cx="3414441" cy="9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cs typeface="Calibri Light"/>
              </a:rPr>
              <a:t>Training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1575708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Dataset: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C5FA9-D76A-999B-F121-D1BED9653BA5}"/>
              </a:ext>
            </a:extLst>
          </p:cNvPr>
          <p:cNvSpPr txBox="1"/>
          <p:nvPr/>
        </p:nvSpPr>
        <p:spPr>
          <a:xfrm>
            <a:off x="1206953" y="1996168"/>
            <a:ext cx="664845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Sketch stroke-surface patch pairs</a:t>
            </a:r>
          </a:p>
          <a:p>
            <a:r>
              <a:rPr lang="en-US"/>
              <a:t>​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48E3D-279C-0515-5BBB-BEDBD31E50BC}"/>
              </a:ext>
            </a:extLst>
          </p:cNvPr>
          <p:cNvSpPr txBox="1"/>
          <p:nvPr/>
        </p:nvSpPr>
        <p:spPr>
          <a:xfrm>
            <a:off x="1206953" y="2581275"/>
            <a:ext cx="8920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cs typeface="Segoe UI"/>
              </a:rPr>
              <a:t>Derived from:</a:t>
            </a:r>
            <a:endParaRPr lang="en-US" sz="1500">
              <a:cs typeface="Segoe U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400">
                <a:cs typeface="Segoe UI"/>
              </a:rPr>
              <a:t>Spline Dataset </a:t>
            </a:r>
            <a:r>
              <a:rPr lang="en-US" sz="1600">
                <a:ea typeface="+mn-lt"/>
                <a:cs typeface="+mn-lt"/>
              </a:rPr>
              <a:t>[Sharma et al., 2020]</a:t>
            </a:r>
            <a:endParaRPr lang="en-US" sz="1500">
              <a:cs typeface="Segoe U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400">
                <a:cs typeface="Segoe UI"/>
              </a:rPr>
              <a:t>ABC Dataset </a:t>
            </a:r>
            <a:r>
              <a:rPr lang="en-US" sz="1500">
                <a:ea typeface="+mn-lt"/>
                <a:cs typeface="+mn-lt"/>
              </a:rPr>
              <a:t>[Koch et al., 2019]</a:t>
            </a:r>
            <a:endParaRPr lang="en-US" sz="1500">
              <a:cs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5F01A-349E-D13A-6FA8-C2527C6112B1}"/>
              </a:ext>
            </a:extLst>
          </p:cNvPr>
          <p:cNvSpPr txBox="1"/>
          <p:nvPr/>
        </p:nvSpPr>
        <p:spPr>
          <a:xfrm>
            <a:off x="1206953" y="3941989"/>
            <a:ext cx="8920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cs typeface="Segoe UI"/>
              </a:rPr>
              <a:t>Variants:</a:t>
            </a:r>
            <a:endParaRPr lang="en-US" sz="1500">
              <a:cs typeface="Segoe U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400" err="1">
                <a:cs typeface="Segoe UI"/>
              </a:rPr>
              <a:t>ABCSpline</a:t>
            </a:r>
          </a:p>
          <a:p>
            <a:pPr marL="800100" lvl="1" indent="-342900">
              <a:buFont typeface="Wingdings"/>
              <a:buChar char="ü"/>
            </a:pPr>
            <a:r>
              <a:rPr lang="en-US" sz="2400" err="1">
                <a:cs typeface="Segoe UI"/>
              </a:rPr>
              <a:t>boundABCSpline</a:t>
            </a:r>
            <a:endParaRPr lang="en-US" sz="2400"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AC12A-53EA-348C-356D-6AF53BF3AC9F}"/>
              </a:ext>
            </a:extLst>
          </p:cNvPr>
          <p:cNvSpPr txBox="1"/>
          <p:nvPr/>
        </p:nvSpPr>
        <p:spPr>
          <a:xfrm>
            <a:off x="1213756" y="5350328"/>
            <a:ext cx="70838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cs typeface="Calibri"/>
              </a:rPr>
              <a:t>Created</a:t>
            </a:r>
            <a:r>
              <a:rPr lang="en-US" sz="2400">
                <a:ea typeface="+mn-lt"/>
                <a:cs typeface="+mn-lt"/>
              </a:rPr>
              <a:t> using </a:t>
            </a:r>
            <a:r>
              <a:rPr lang="en-US" sz="2400" err="1">
                <a:ea typeface="+mn-lt"/>
                <a:cs typeface="+mn-lt"/>
              </a:rPr>
              <a:t>Geomdl</a:t>
            </a:r>
            <a:r>
              <a:rPr lang="en-US" sz="2400">
                <a:ea typeface="+mn-lt"/>
                <a:cs typeface="+mn-lt"/>
              </a:rPr>
              <a:t> library </a:t>
            </a:r>
            <a:endParaRPr lang="en-US" sz="1600">
              <a:ea typeface="+mn-lt"/>
              <a:cs typeface="Segoe UI"/>
            </a:endParaRPr>
          </a:p>
          <a:p>
            <a:r>
              <a:rPr lang="en-US" sz="1600">
                <a:ea typeface="+mn-lt"/>
                <a:cs typeface="+mn-lt"/>
              </a:rPr>
              <a:t>         [</a:t>
            </a:r>
            <a:r>
              <a:rPr lang="en-US" sz="1600" err="1">
                <a:ea typeface="+mn-lt"/>
                <a:cs typeface="+mn-lt"/>
              </a:rPr>
              <a:t>Bingol</a:t>
            </a:r>
            <a:r>
              <a:rPr lang="en-US" sz="1600">
                <a:ea typeface="+mn-lt"/>
                <a:cs typeface="+mn-lt"/>
              </a:rPr>
              <a:t> and Krishnamurthy, 2019]</a:t>
            </a:r>
            <a:endParaRPr lang="en-US" sz="1600">
              <a:cs typeface="Segoe U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888675-FE85-9060-2496-744B3511160E}"/>
              </a:ext>
            </a:extLst>
          </p:cNvPr>
          <p:cNvGrpSpPr/>
          <p:nvPr/>
        </p:nvGrpSpPr>
        <p:grpSpPr>
          <a:xfrm>
            <a:off x="6932839" y="1537606"/>
            <a:ext cx="1579789" cy="5003662"/>
            <a:chOff x="6932839" y="1537606"/>
            <a:chExt cx="1579789" cy="5003662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3BDCA2ED-E42B-2F09-DCD9-E830AC7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2839" y="3041197"/>
              <a:ext cx="1504950" cy="1371600"/>
            </a:xfrm>
            <a:prstGeom prst="rect">
              <a:avLst/>
            </a:prstGeom>
          </p:spPr>
        </p:pic>
        <p:pic>
          <p:nvPicPr>
            <p:cNvPr id="13" name="Picture 13" descr="A picture containing antenna&#10;&#10;Description automatically generated">
              <a:extLst>
                <a:ext uri="{FF2B5EF4-FFF2-40B4-BE49-F238E27FC236}">
                  <a16:creationId xmlns:a16="http://schemas.microsoft.com/office/drawing/2014/main" id="{DC88FAEA-7DEE-0F36-6920-013D170D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7678" y="1537606"/>
              <a:ext cx="1504950" cy="1323975"/>
            </a:xfrm>
            <a:prstGeom prst="rect">
              <a:avLst/>
            </a:prstGeom>
          </p:spPr>
        </p:pic>
        <p:pic>
          <p:nvPicPr>
            <p:cNvPr id="16" name="Picture 16" descr="A picture containing text, antenna&#10;&#10;Description automatically generated">
              <a:extLst>
                <a:ext uri="{FF2B5EF4-FFF2-40B4-BE49-F238E27FC236}">
                  <a16:creationId xmlns:a16="http://schemas.microsoft.com/office/drawing/2014/main" id="{A8A20906-26A1-1C49-3DC1-EE3B1D6B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4982" y="4415517"/>
              <a:ext cx="1304925" cy="13239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AF7AAD-3C4C-5B55-2C8E-A0305AB23BC1}"/>
                </a:ext>
              </a:extLst>
            </p:cNvPr>
            <p:cNvSpPr txBox="1"/>
            <p:nvPr/>
          </p:nvSpPr>
          <p:spPr>
            <a:xfrm>
              <a:off x="7071632" y="5833382"/>
              <a:ext cx="1436915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>
                  <a:solidFill>
                    <a:srgbClr val="52AFD1"/>
                  </a:solidFill>
                </a:rPr>
                <a:t>Strokes </a:t>
              </a:r>
              <a:endParaRPr lang="en-US" sz="2000">
                <a:solidFill>
                  <a:srgbClr val="52AFD1"/>
                </a:solidFill>
                <a:cs typeface="Calibri" panose="020F0502020204030204"/>
              </a:endParaRPr>
            </a:p>
            <a:p>
              <a:pPr algn="ctr"/>
              <a:r>
                <a:rPr lang="en-GB" sz="2000">
                  <a:solidFill>
                    <a:srgbClr val="52AFD1"/>
                  </a:solidFill>
                </a:rPr>
                <a:t>(</a:t>
              </a:r>
              <a:r>
                <a:rPr lang="en-GB" sz="2000" err="1">
                  <a:solidFill>
                    <a:srgbClr val="52AFD1"/>
                  </a:solidFill>
                </a:rPr>
                <a:t>ABCSpline</a:t>
              </a:r>
              <a:r>
                <a:rPr lang="en-GB" sz="2000">
                  <a:solidFill>
                    <a:srgbClr val="52AFD1"/>
                  </a:solidFill>
                </a:rPr>
                <a:t>)</a:t>
              </a:r>
              <a:endParaRPr lang="en-US" sz="2000">
                <a:solidFill>
                  <a:srgbClr val="52AFD1"/>
                </a:solidFill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BE613F-9D4F-9785-41DD-7A20EDBFCE97}"/>
              </a:ext>
            </a:extLst>
          </p:cNvPr>
          <p:cNvGrpSpPr/>
          <p:nvPr/>
        </p:nvGrpSpPr>
        <p:grpSpPr>
          <a:xfrm>
            <a:off x="8497661" y="1408340"/>
            <a:ext cx="2154011" cy="5092106"/>
            <a:chOff x="8497661" y="1408340"/>
            <a:chExt cx="2154011" cy="5092106"/>
          </a:xfrm>
        </p:grpSpPr>
        <p:pic>
          <p:nvPicPr>
            <p:cNvPr id="11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B50353-9FFA-B9D6-E828-C98541D4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3732" y="2823482"/>
              <a:ext cx="1504950" cy="1381125"/>
            </a:xfrm>
            <a:prstGeom prst="rect">
              <a:avLst/>
            </a:prstGeom>
          </p:spPr>
        </p:pic>
        <p:pic>
          <p:nvPicPr>
            <p:cNvPr id="14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ADAA3CF4-3E58-E457-6091-566431736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7661" y="1408340"/>
              <a:ext cx="1771650" cy="1323975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A076EB0B-534F-3A65-747F-99A73B9B8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6196" y="4327072"/>
              <a:ext cx="1371600" cy="1371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8E6855-2454-7379-4892-C04DD1599B7F}"/>
                </a:ext>
              </a:extLst>
            </p:cNvPr>
            <p:cNvSpPr txBox="1"/>
            <p:nvPr/>
          </p:nvSpPr>
          <p:spPr>
            <a:xfrm>
              <a:off x="8575221" y="5792560"/>
              <a:ext cx="2076451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>
                  <a:solidFill>
                    <a:srgbClr val="52AFD1"/>
                  </a:solidFill>
                </a:rPr>
                <a:t>Strokes (</a:t>
              </a:r>
              <a:r>
                <a:rPr lang="en-GB" sz="2000" err="1">
                  <a:solidFill>
                    <a:srgbClr val="52AFD1"/>
                  </a:solidFill>
                </a:rPr>
                <a:t>boundABCSpline</a:t>
              </a:r>
              <a:r>
                <a:rPr lang="en-GB" sz="2000">
                  <a:solidFill>
                    <a:srgbClr val="52AFD1"/>
                  </a:solidFill>
                </a:rPr>
                <a:t>)</a:t>
              </a:r>
              <a:endParaRPr lang="en-US" sz="2000">
                <a:solidFill>
                  <a:srgbClr val="52AFD1"/>
                </a:solidFill>
                <a:cs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5B2773-05F3-A122-77E4-4EAE23D53384}"/>
              </a:ext>
            </a:extLst>
          </p:cNvPr>
          <p:cNvGrpSpPr/>
          <p:nvPr/>
        </p:nvGrpSpPr>
        <p:grpSpPr>
          <a:xfrm>
            <a:off x="10341428" y="1408340"/>
            <a:ext cx="1732190" cy="5092106"/>
            <a:chOff x="10341428" y="1408340"/>
            <a:chExt cx="1732190" cy="5092106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C1DF0DFC-591E-995A-E872-D6FEEE51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1107" y="2803071"/>
              <a:ext cx="1390650" cy="1428750"/>
            </a:xfrm>
            <a:prstGeom prst="rect">
              <a:avLst/>
            </a:prstGeom>
          </p:spPr>
        </p:pic>
        <p:pic>
          <p:nvPicPr>
            <p:cNvPr id="15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27BDC6-E8C8-5CB1-2A44-D79FA861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41428" y="1408340"/>
              <a:ext cx="1695450" cy="1323975"/>
            </a:xfrm>
            <a:prstGeom prst="rect">
              <a:avLst/>
            </a:prstGeom>
          </p:spPr>
        </p:pic>
        <p:pic>
          <p:nvPicPr>
            <p:cNvPr id="18" name="Picture 1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A745533-7039-9543-0341-AE0706BD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16268" y="4293053"/>
              <a:ext cx="1390650" cy="13144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8CC125-F176-9B7E-F92B-41058CB19424}"/>
                </a:ext>
              </a:extLst>
            </p:cNvPr>
            <p:cNvSpPr txBox="1"/>
            <p:nvPr/>
          </p:nvSpPr>
          <p:spPr>
            <a:xfrm>
              <a:off x="10636703" y="5792560"/>
              <a:ext cx="1436915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>
                  <a:solidFill>
                    <a:srgbClr val="52AFD1"/>
                  </a:solidFill>
                </a:rPr>
                <a:t>Surface Patch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624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Training</a:t>
            </a:r>
            <a:endParaRPr lang="en-GB" sz="4000">
              <a:latin typeface="Calibri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383449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Loss Function:</a:t>
            </a:r>
            <a:endParaRPr lang="en-US" sz="240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A8CCC-3797-4A58-47D2-BD3756E9DEC3}"/>
              </a:ext>
            </a:extLst>
          </p:cNvPr>
          <p:cNvSpPr/>
          <p:nvPr/>
        </p:nvSpPr>
        <p:spPr>
          <a:xfrm>
            <a:off x="4615543" y="3690257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E6E37-BA39-2075-3E08-39DB4E5915AD}"/>
              </a:ext>
            </a:extLst>
          </p:cNvPr>
          <p:cNvSpPr/>
          <p:nvPr/>
        </p:nvSpPr>
        <p:spPr>
          <a:xfrm>
            <a:off x="6474278" y="3687081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9196B8-A07D-4C6E-A37E-317312272A47}"/>
              </a:ext>
            </a:extLst>
          </p:cNvPr>
          <p:cNvGrpSpPr/>
          <p:nvPr/>
        </p:nvGrpSpPr>
        <p:grpSpPr>
          <a:xfrm>
            <a:off x="2363781" y="4207328"/>
            <a:ext cx="8211692" cy="1323439"/>
            <a:chOff x="2363781" y="4207328"/>
            <a:chExt cx="8211692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D6CF-F384-04B7-8A06-30FD599DF2B0}"/>
                </a:ext>
              </a:extLst>
            </p:cNvPr>
            <p:cNvSpPr txBox="1"/>
            <p:nvPr/>
          </p:nvSpPr>
          <p:spPr>
            <a:xfrm>
              <a:off x="2363781" y="4207328"/>
              <a:ext cx="3087328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Wingdings"/>
                <a:buChar char="ü"/>
              </a:pPr>
              <a:r>
                <a:rPr lang="en-GB" sz="2000">
                  <a:cs typeface="Calibri"/>
                </a:rPr>
                <a:t>D: Dataset</a:t>
              </a:r>
              <a:endParaRPr lang="en-GB" sz="2000"/>
            </a:p>
            <a:p>
              <a:pPr marL="285750" indent="-285750">
                <a:buFont typeface="Wingdings"/>
                <a:buChar char="ü"/>
              </a:pPr>
              <a:r>
                <a:rPr lang="en-GB" sz="2000"/>
                <a:t>S: Surface in D</a:t>
              </a:r>
              <a:endParaRPr lang="en-GB">
                <a:cs typeface="Calibri" panose="020F0502020204030204"/>
              </a:endParaRPr>
            </a:p>
            <a:p>
              <a:pPr marL="285750" indent="-285750">
                <a:buFont typeface="Wingdings"/>
                <a:buChar char="ü"/>
              </a:pPr>
              <a:r>
                <a:rPr lang="en-GB" sz="2000">
                  <a:cs typeface="Calibri"/>
                </a:rPr>
                <a:t>P: Predicted surface</a:t>
              </a:r>
            </a:p>
            <a:p>
              <a:pPr marL="285750" indent="-285750">
                <a:buFont typeface="Wingdings"/>
                <a:buChar char="ü"/>
              </a:pPr>
              <a:r>
                <a:rPr lang="en-GB" sz="2000">
                  <a:cs typeface="Calibri"/>
                </a:rPr>
                <a:t>x: Point sampled from 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B1D2EB-7B8F-3909-D10D-023335CD037A}"/>
                </a:ext>
              </a:extLst>
            </p:cNvPr>
            <p:cNvSpPr txBox="1"/>
            <p:nvPr/>
          </p:nvSpPr>
          <p:spPr>
            <a:xfrm>
              <a:off x="6662059" y="4423568"/>
              <a:ext cx="3913414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Wingdings"/>
                <a:buChar char="ü"/>
              </a:pPr>
              <a:r>
                <a:rPr lang="en-GB" sz="2000" dirty="0">
                  <a:ea typeface="+mn-lt"/>
                  <a:cs typeface="+mn-lt"/>
                </a:rPr>
                <a:t>x̂</a:t>
              </a:r>
              <a:r>
                <a:rPr lang="en-GB" sz="2000" dirty="0">
                  <a:cs typeface="Arial"/>
                </a:rPr>
                <a:t>: Point sampled from S</a:t>
              </a:r>
              <a:r>
                <a:rPr lang="en-US" sz="2000" dirty="0">
                  <a:cs typeface="Arial"/>
                </a:rPr>
                <a:t>​</a:t>
              </a:r>
              <a:endParaRPr lang="en-US" dirty="0">
                <a:cs typeface="Calibri" panose="020F0502020204030204"/>
              </a:endParaRPr>
            </a:p>
            <a:p>
              <a:pPr marL="342900" indent="-342900">
                <a:buFont typeface="Wingdings"/>
                <a:buChar char="ü"/>
              </a:pPr>
              <a:r>
                <a:rPr lang="en-GB" sz="2000" dirty="0">
                  <a:cs typeface="Arial"/>
                </a:rPr>
                <a:t>||.||</a:t>
              </a:r>
              <a:r>
                <a:rPr lang="en-GB" sz="2000" baseline="-25000" dirty="0">
                  <a:cs typeface="Arial"/>
                </a:rPr>
                <a:t>α</a:t>
              </a:r>
              <a:r>
                <a:rPr lang="en-GB" sz="2000" dirty="0">
                  <a:cs typeface="Arial"/>
                </a:rPr>
                <a:t> : α-norm​</a:t>
              </a:r>
            </a:p>
            <a:p>
              <a:pPr marL="342900" indent="-342900">
                <a:buFont typeface="Wingdings"/>
                <a:buChar char="ü"/>
              </a:pPr>
              <a:r>
                <a:rPr lang="en-GB" sz="2000" dirty="0">
                  <a:cs typeface="Arial"/>
                </a:rPr>
                <a:t>|.| : set cardinality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88D23-332A-1F7F-1447-664B7274CEEB}"/>
              </a:ext>
            </a:extLst>
          </p:cNvPr>
          <p:cNvGrpSpPr/>
          <p:nvPr/>
        </p:nvGrpSpPr>
        <p:grpSpPr>
          <a:xfrm>
            <a:off x="2293710" y="1902808"/>
            <a:ext cx="9335224" cy="1869379"/>
            <a:chOff x="2429781" y="2086504"/>
            <a:chExt cx="9335224" cy="1869379"/>
          </a:xfrm>
        </p:grpSpPr>
        <p:pic>
          <p:nvPicPr>
            <p:cNvPr id="8" name="Picture 8" descr="A picture containing schematic&#10;&#10;Description automatically generated">
              <a:extLst>
                <a:ext uri="{FF2B5EF4-FFF2-40B4-BE49-F238E27FC236}">
                  <a16:creationId xmlns:a16="http://schemas.microsoft.com/office/drawing/2014/main" id="{097B974B-5A67-076D-0ADD-97EB4197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9781" y="2086504"/>
              <a:ext cx="7392760" cy="17107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5A0313-0A67-DDE3-04C0-4204E632FC56}"/>
                </a:ext>
              </a:extLst>
            </p:cNvPr>
            <p:cNvSpPr txBox="1"/>
            <p:nvPr/>
          </p:nvSpPr>
          <p:spPr>
            <a:xfrm>
              <a:off x="9241480" y="3124886"/>
              <a:ext cx="252352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ea typeface="+mn-lt"/>
                  <a:cs typeface="+mn-lt"/>
                </a:rPr>
                <a:t>[Barrow </a:t>
              </a:r>
              <a:r>
                <a:rPr lang="en-US" sz="1600" i="1">
                  <a:ea typeface="+mn-lt"/>
                  <a:cs typeface="+mn-lt"/>
                </a:rPr>
                <a:t>et al.</a:t>
              </a:r>
              <a:r>
                <a:rPr lang="en-US" sz="1600">
                  <a:ea typeface="+mn-lt"/>
                  <a:cs typeface="+mn-lt"/>
                </a:rPr>
                <a:t>, 1977]</a:t>
              </a:r>
              <a:endParaRPr lang="en-US">
                <a:ea typeface="+mn-lt"/>
                <a:cs typeface="+mn-lt"/>
              </a:endParaRPr>
            </a:p>
            <a:p>
              <a:r>
                <a:rPr lang="en-US" sz="1600">
                  <a:ea typeface="+mn-lt"/>
                  <a:cs typeface="+mn-lt"/>
                </a:rPr>
                <a:t>[Sharma </a:t>
              </a:r>
              <a:r>
                <a:rPr lang="en-US" sz="1600" i="1">
                  <a:ea typeface="+mn-lt"/>
                  <a:cs typeface="+mn-lt"/>
                </a:rPr>
                <a:t>et al.</a:t>
              </a:r>
              <a:r>
                <a:rPr lang="en-US" sz="1600">
                  <a:ea typeface="+mn-lt"/>
                  <a:cs typeface="+mn-lt"/>
                </a:rPr>
                <a:t>, 2020]</a:t>
              </a:r>
              <a:endParaRPr lang="en-US">
                <a:ea typeface="+mn-lt"/>
                <a:cs typeface="+mn-lt"/>
              </a:endParaRPr>
            </a:p>
            <a:p>
              <a:r>
                <a:rPr lang="en-US" sz="1600">
                  <a:ea typeface="+mn-lt"/>
                  <a:cs typeface="+mn-lt"/>
                </a:rPr>
                <a:t>[Barron, 2019] </a:t>
              </a:r>
              <a:endParaRPr lang="en-US">
                <a:ea typeface="+mn-lt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85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383449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Error Metric: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A0339D-6FF7-D0D3-C236-B0A30DE8D5B2}"/>
              </a:ext>
            </a:extLst>
          </p:cNvPr>
          <p:cNvGrpSpPr/>
          <p:nvPr/>
        </p:nvGrpSpPr>
        <p:grpSpPr>
          <a:xfrm>
            <a:off x="2350051" y="3939598"/>
            <a:ext cx="8247437" cy="1323439"/>
            <a:chOff x="2350051" y="3939598"/>
            <a:chExt cx="8247437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D6CF-F384-04B7-8A06-30FD599DF2B0}"/>
                </a:ext>
              </a:extLst>
            </p:cNvPr>
            <p:cNvSpPr txBox="1"/>
            <p:nvPr/>
          </p:nvSpPr>
          <p:spPr>
            <a:xfrm>
              <a:off x="2350051" y="3939598"/>
              <a:ext cx="3087328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Wingdings"/>
                <a:buChar char="ü"/>
              </a:pPr>
              <a:r>
                <a:rPr lang="en-GB" sz="2000" dirty="0">
                  <a:ea typeface="+mn-lt"/>
                  <a:cs typeface="+mn-lt"/>
                </a:rPr>
                <a:t>Ŝ</a:t>
              </a:r>
              <a:r>
                <a:rPr lang="en-GB" sz="2000" dirty="0">
                  <a:cs typeface="Calibri"/>
                </a:rPr>
                <a:t>: Ground truth surface</a:t>
              </a:r>
            </a:p>
            <a:p>
              <a:pPr marL="285750" indent="-285750">
                <a:buFont typeface="Wingdings"/>
                <a:buChar char="ü"/>
              </a:pPr>
              <a:r>
                <a:rPr lang="en-GB" sz="2000" dirty="0"/>
                <a:t>S: Predicted surface</a:t>
              </a:r>
              <a:endParaRPr lang="en-GB" dirty="0">
                <a:cs typeface="Calibri" panose="020F0502020204030204"/>
              </a:endParaRPr>
            </a:p>
            <a:p>
              <a:pPr marL="285750" indent="-285750">
                <a:buFont typeface="Wingdings"/>
                <a:buChar char="ü"/>
              </a:pPr>
              <a:r>
                <a:rPr lang="en-GB" sz="2000" dirty="0">
                  <a:ea typeface="+mn-lt"/>
                  <a:cs typeface="+mn-lt"/>
                </a:rPr>
                <a:t>x̂</a:t>
              </a:r>
              <a:r>
                <a:rPr lang="en-GB" sz="2000" dirty="0">
                  <a:cs typeface="Calibri"/>
                </a:rPr>
                <a:t>: </a:t>
              </a:r>
              <a:r>
                <a:rPr lang="en-GB" sz="2000" dirty="0">
                  <a:ea typeface="+mn-lt"/>
                  <a:cs typeface="+mn-lt"/>
                </a:rPr>
                <a:t>Point sampled from Ŝ</a:t>
              </a:r>
              <a:endParaRPr lang="en-GB" sz="2000" baseline="30000" dirty="0">
                <a:ea typeface="+mn-lt"/>
                <a:cs typeface="+mn-lt"/>
              </a:endParaRPr>
            </a:p>
            <a:p>
              <a:pPr marL="285750" indent="-285750">
                <a:buFont typeface="Wingdings"/>
                <a:buChar char="ü"/>
              </a:pPr>
              <a:r>
                <a:rPr lang="en-GB" sz="2000" dirty="0">
                  <a:cs typeface="Calibri"/>
                </a:rPr>
                <a:t>x: Point sampled from S</a:t>
              </a:r>
              <a:endParaRPr lang="en-GB" sz="2000" dirty="0">
                <a:ea typeface="Calibri"/>
                <a:cs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B1D2EB-7B8F-3909-D10D-023335CD037A}"/>
                </a:ext>
              </a:extLst>
            </p:cNvPr>
            <p:cNvSpPr txBox="1"/>
            <p:nvPr/>
          </p:nvSpPr>
          <p:spPr>
            <a:xfrm>
              <a:off x="6684074" y="4015113"/>
              <a:ext cx="3913414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Wingdings"/>
                <a:buChar char="ü"/>
              </a:pPr>
              <a:r>
                <a:rPr lang="en-GB" sz="2000">
                  <a:cs typeface="Arial"/>
                </a:rPr>
                <a:t>||.||</a:t>
              </a:r>
              <a:r>
                <a:rPr lang="en-GB" sz="2000" baseline="-25000">
                  <a:cs typeface="Arial"/>
                </a:rPr>
                <a:t>2</a:t>
              </a:r>
              <a:r>
                <a:rPr lang="en-GB" sz="2000">
                  <a:cs typeface="Arial"/>
                </a:rPr>
                <a:t> : L2-norm​</a:t>
              </a:r>
              <a:endParaRPr lang="en-US" sz="2000">
                <a:cs typeface="Arial"/>
              </a:endParaRPr>
            </a:p>
            <a:p>
              <a:pPr marL="342900" indent="-342900">
                <a:buFont typeface="Wingdings"/>
                <a:buChar char="ü"/>
              </a:pPr>
              <a:r>
                <a:rPr lang="en-GB" sz="2000">
                  <a:cs typeface="Arial"/>
                </a:rPr>
                <a:t>|.| : set cardinality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16B24E-593F-4AC1-4AF5-8824393FE4E8}"/>
              </a:ext>
            </a:extLst>
          </p:cNvPr>
          <p:cNvGrpSpPr/>
          <p:nvPr/>
        </p:nvGrpSpPr>
        <p:grpSpPr>
          <a:xfrm>
            <a:off x="1824486" y="2029155"/>
            <a:ext cx="10009167" cy="1220768"/>
            <a:chOff x="1824486" y="2029155"/>
            <a:chExt cx="10009167" cy="1220768"/>
          </a:xfrm>
        </p:grpSpPr>
        <p:pic>
          <p:nvPicPr>
            <p:cNvPr id="7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FEDDB6D-F2E1-7EB5-F96F-87BA6971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4486" y="2029155"/>
              <a:ext cx="9189051" cy="12207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A10AF0-D6C2-AA84-1304-E3E03978DE84}"/>
                </a:ext>
              </a:extLst>
            </p:cNvPr>
            <p:cNvSpPr txBox="1"/>
            <p:nvPr/>
          </p:nvSpPr>
          <p:spPr>
            <a:xfrm>
              <a:off x="10051535" y="2802237"/>
              <a:ext cx="178211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ea typeface="+mn-lt"/>
                  <a:cs typeface="+mn-lt"/>
                </a:rPr>
                <a:t>[Yang </a:t>
              </a:r>
              <a:r>
                <a:rPr lang="en-GB" sz="1600" i="1">
                  <a:ea typeface="+mn-lt"/>
                  <a:cs typeface="+mn-lt"/>
                </a:rPr>
                <a:t>et al.</a:t>
              </a:r>
              <a:r>
                <a:rPr lang="en-GB" sz="1600">
                  <a:ea typeface="+mn-lt"/>
                  <a:cs typeface="+mn-lt"/>
                </a:rPr>
                <a:t>, 2018] </a:t>
              </a:r>
              <a:endParaRPr lang="en-US" sz="16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65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68" y="1408007"/>
            <a:ext cx="8639897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Predicted surface evolution with each incoming strokes:</a:t>
            </a:r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DE25EC-29CE-D6B9-F5C6-E357E3EF4708}"/>
              </a:ext>
            </a:extLst>
          </p:cNvPr>
          <p:cNvGrpSpPr/>
          <p:nvPr/>
        </p:nvGrpSpPr>
        <p:grpSpPr>
          <a:xfrm>
            <a:off x="941614" y="1851891"/>
            <a:ext cx="10365921" cy="2000756"/>
            <a:chOff x="941614" y="1851891"/>
            <a:chExt cx="10365921" cy="20007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5B42DA-C73D-6D98-A032-28AAF85104E6}"/>
                </a:ext>
              </a:extLst>
            </p:cNvPr>
            <p:cNvGrpSpPr/>
            <p:nvPr/>
          </p:nvGrpSpPr>
          <p:grpSpPr>
            <a:xfrm>
              <a:off x="3047130" y="2180113"/>
              <a:ext cx="1672280" cy="1658987"/>
              <a:chOff x="3958809" y="2792434"/>
              <a:chExt cx="1672280" cy="1658987"/>
            </a:xfrm>
          </p:grpSpPr>
          <p:pic>
            <p:nvPicPr>
              <p:cNvPr id="15" name="Picture 15" descr="A picture containing antenna&#10;&#10;Description automatically generated">
                <a:extLst>
                  <a:ext uri="{FF2B5EF4-FFF2-40B4-BE49-F238E27FC236}">
                    <a16:creationId xmlns:a16="http://schemas.microsoft.com/office/drawing/2014/main" id="{3A5DA461-2CB4-489F-9D62-3B8E1F91C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2258" y="2792434"/>
                <a:ext cx="1390650" cy="127635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6C3862-A076-609A-7D97-953DF6A5395E}"/>
                  </a:ext>
                </a:extLst>
              </p:cNvPr>
              <p:cNvSpPr txBox="1"/>
              <p:nvPr/>
            </p:nvSpPr>
            <p:spPr>
              <a:xfrm>
                <a:off x="3958809" y="4044447"/>
                <a:ext cx="1672280" cy="40697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Input strokes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874C7D-5263-9FB2-D90F-407D2DCD59F0}"/>
                </a:ext>
              </a:extLst>
            </p:cNvPr>
            <p:cNvGrpSpPr/>
            <p:nvPr/>
          </p:nvGrpSpPr>
          <p:grpSpPr>
            <a:xfrm>
              <a:off x="4560435" y="2005706"/>
              <a:ext cx="1266825" cy="1826530"/>
              <a:chOff x="5472114" y="2618027"/>
              <a:chExt cx="1266825" cy="1826530"/>
            </a:xfrm>
          </p:grpSpPr>
          <p:pic>
            <p:nvPicPr>
              <p:cNvPr id="17" name="Picture 17" descr="Shape&#10;&#10;Description automatically generated">
                <a:extLst>
                  <a:ext uri="{FF2B5EF4-FFF2-40B4-BE49-F238E27FC236}">
                    <a16:creationId xmlns:a16="http://schemas.microsoft.com/office/drawing/2014/main" id="{9CEF3C24-9FBD-7B86-6D8C-FC2BAB7AA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2114" y="2618027"/>
                <a:ext cx="1266825" cy="131445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E37FA8-98EB-DCAA-08FF-D30E382C4E7A}"/>
                  </a:ext>
                </a:extLst>
              </p:cNvPr>
              <p:cNvSpPr txBox="1"/>
              <p:nvPr/>
            </p:nvSpPr>
            <p:spPr>
              <a:xfrm>
                <a:off x="5865832" y="4044447"/>
                <a:ext cx="670011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n=1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8600B3-685F-97D2-5151-B2BAF535A9B6}"/>
                </a:ext>
              </a:extLst>
            </p:cNvPr>
            <p:cNvGrpSpPr/>
            <p:nvPr/>
          </p:nvGrpSpPr>
          <p:grpSpPr>
            <a:xfrm>
              <a:off x="5679985" y="1966666"/>
              <a:ext cx="1219200" cy="1865570"/>
              <a:chOff x="6591664" y="2578987"/>
              <a:chExt cx="1219200" cy="1865570"/>
            </a:xfrm>
          </p:grpSpPr>
          <p:pic>
            <p:nvPicPr>
              <p:cNvPr id="18" name="Picture 18" descr="Shape, arrow&#10;&#10;Description automatically generated">
                <a:extLst>
                  <a:ext uri="{FF2B5EF4-FFF2-40B4-BE49-F238E27FC236}">
                    <a16:creationId xmlns:a16="http://schemas.microsoft.com/office/drawing/2014/main" id="{1D390EA6-AFF3-1501-F792-325714C6F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1664" y="2578987"/>
                <a:ext cx="1219200" cy="134302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679675-9ACF-7BEB-DB61-B591A5BAAAE8}"/>
                  </a:ext>
                </a:extLst>
              </p:cNvPr>
              <p:cNvSpPr txBox="1"/>
              <p:nvPr/>
            </p:nvSpPr>
            <p:spPr>
              <a:xfrm>
                <a:off x="6888941" y="4044447"/>
                <a:ext cx="670011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n=5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365B7B-DDD7-B0B7-DE6C-4DF78BBD3F33}"/>
                </a:ext>
              </a:extLst>
            </p:cNvPr>
            <p:cNvGrpSpPr/>
            <p:nvPr/>
          </p:nvGrpSpPr>
          <p:grpSpPr>
            <a:xfrm>
              <a:off x="6899326" y="1964019"/>
              <a:ext cx="1154508" cy="1888628"/>
              <a:chOff x="7824612" y="2562733"/>
              <a:chExt cx="1154508" cy="1888628"/>
            </a:xfrm>
          </p:grpSpPr>
          <p:pic>
            <p:nvPicPr>
              <p:cNvPr id="19" name="Picture 19" descr="A picture containing accessory&#10;&#10;Description automatically generated">
                <a:extLst>
                  <a:ext uri="{FF2B5EF4-FFF2-40B4-BE49-F238E27FC236}">
                    <a16:creationId xmlns:a16="http://schemas.microsoft.com/office/drawing/2014/main" id="{6F08AA12-98E2-EDC2-C209-2F62EAD7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4612" y="2562733"/>
                <a:ext cx="1104900" cy="143827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7D80CA-A063-949F-1648-FA77A2D43CC6}"/>
                  </a:ext>
                </a:extLst>
              </p:cNvPr>
              <p:cNvSpPr txBox="1"/>
              <p:nvPr/>
            </p:nvSpPr>
            <p:spPr>
              <a:xfrm>
                <a:off x="8171812" y="4051251"/>
                <a:ext cx="807308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n=10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188D0E-C277-451B-C373-AB9C6390969F}"/>
                </a:ext>
              </a:extLst>
            </p:cNvPr>
            <p:cNvGrpSpPr/>
            <p:nvPr/>
          </p:nvGrpSpPr>
          <p:grpSpPr>
            <a:xfrm>
              <a:off x="8054651" y="1851891"/>
              <a:ext cx="1266825" cy="2000754"/>
              <a:chOff x="8966330" y="2464212"/>
              <a:chExt cx="1266825" cy="2000754"/>
            </a:xfrm>
          </p:grpSpPr>
          <p:pic>
            <p:nvPicPr>
              <p:cNvPr id="20" name="Picture 20" descr="A picture containing accessory, building material, brick&#10;&#10;Description automatically generated">
                <a:extLst>
                  <a:ext uri="{FF2B5EF4-FFF2-40B4-BE49-F238E27FC236}">
                    <a16:creationId xmlns:a16="http://schemas.microsoft.com/office/drawing/2014/main" id="{69DB202E-D001-6C9A-661C-CE3D249C4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6330" y="2464212"/>
                <a:ext cx="1266825" cy="145732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7804D7-8C04-F2A0-F8B6-35E9E1FAC9E9}"/>
                  </a:ext>
                </a:extLst>
              </p:cNvPr>
              <p:cNvSpPr txBox="1"/>
              <p:nvPr/>
            </p:nvSpPr>
            <p:spPr>
              <a:xfrm>
                <a:off x="9325968" y="4064856"/>
                <a:ext cx="821038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n=1</a:t>
                </a:r>
                <a:r>
                  <a:rPr lang="en-US">
                    <a:solidFill>
                      <a:schemeClr val="accent5"/>
                    </a:solidFill>
                  </a:rPr>
                  <a:t>6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031046-A6EF-4275-7727-DDEDB166F4FD}"/>
                </a:ext>
              </a:extLst>
            </p:cNvPr>
            <p:cNvGrpSpPr/>
            <p:nvPr/>
          </p:nvGrpSpPr>
          <p:grpSpPr>
            <a:xfrm>
              <a:off x="9546070" y="1854068"/>
              <a:ext cx="1761465" cy="1977737"/>
              <a:chOff x="10457749" y="2466389"/>
              <a:chExt cx="1761465" cy="1977737"/>
            </a:xfrm>
          </p:grpSpPr>
          <p:pic>
            <p:nvPicPr>
              <p:cNvPr id="16" name="Picture 16" descr="Shape&#10;&#10;Description automatically generated">
                <a:extLst>
                  <a:ext uri="{FF2B5EF4-FFF2-40B4-BE49-F238E27FC236}">
                    <a16:creationId xmlns:a16="http://schemas.microsoft.com/office/drawing/2014/main" id="{2568386F-59FE-59B4-03C9-B662FC667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57749" y="2466389"/>
                <a:ext cx="1390650" cy="140970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AB7FF3-FD48-488D-2BC4-B73D16938F1E}"/>
                  </a:ext>
                </a:extLst>
              </p:cNvPr>
              <p:cNvSpPr txBox="1"/>
              <p:nvPr/>
            </p:nvSpPr>
            <p:spPr>
              <a:xfrm>
                <a:off x="10492016" y="4044016"/>
                <a:ext cx="1727198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  <a:cs typeface="Calibri"/>
                  </a:rPr>
                  <a:t>Ground Truth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5BE91D-987F-970B-00A1-F40F44D1A3C9}"/>
                </a:ext>
              </a:extLst>
            </p:cNvPr>
            <p:cNvSpPr txBox="1"/>
            <p:nvPr/>
          </p:nvSpPr>
          <p:spPr>
            <a:xfrm>
              <a:off x="941614" y="2601686"/>
              <a:ext cx="1572986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>
                  <a:solidFill>
                    <a:srgbClr val="0070C0"/>
                  </a:solidFill>
                </a:rPr>
                <a:t>ABCSpline</a:t>
              </a:r>
              <a:endParaRPr lang="en-GB" sz="2400" dirty="0" err="1">
                <a:cs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15BFBE9-ED0F-7F6F-FC36-D8E604E8BEB1}"/>
              </a:ext>
            </a:extLst>
          </p:cNvPr>
          <p:cNvGrpSpPr/>
          <p:nvPr/>
        </p:nvGrpSpPr>
        <p:grpSpPr>
          <a:xfrm>
            <a:off x="601435" y="4416470"/>
            <a:ext cx="10752191" cy="1921200"/>
            <a:chOff x="601435" y="4253184"/>
            <a:chExt cx="10752191" cy="19212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7DEE6DA-4A41-C011-0855-9684B60990E1}"/>
                </a:ext>
              </a:extLst>
            </p:cNvPr>
            <p:cNvGrpSpPr/>
            <p:nvPr/>
          </p:nvGrpSpPr>
          <p:grpSpPr>
            <a:xfrm>
              <a:off x="2984363" y="4478791"/>
              <a:ext cx="1672280" cy="1695593"/>
              <a:chOff x="3923255" y="2750684"/>
              <a:chExt cx="1672280" cy="1695593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51C4E18-8504-38C6-3969-43EF5D3F0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9079" y="2750684"/>
                <a:ext cx="1390650" cy="1254311"/>
              </a:xfrm>
              <a:prstGeom prst="rect">
                <a:avLst/>
              </a:prstGeom>
            </p:spPr>
          </p:pic>
          <p:sp>
            <p:nvSpPr>
              <p:cNvPr id="47" name="TextBox 3">
                <a:extLst>
                  <a:ext uri="{FF2B5EF4-FFF2-40B4-BE49-F238E27FC236}">
                    <a16:creationId xmlns:a16="http://schemas.microsoft.com/office/drawing/2014/main" id="{9BE04849-ACBB-F148-B273-4EE3B54CF6ED}"/>
                  </a:ext>
                </a:extLst>
              </p:cNvPr>
              <p:cNvSpPr txBox="1"/>
              <p:nvPr/>
            </p:nvSpPr>
            <p:spPr>
              <a:xfrm>
                <a:off x="3923255" y="4039303"/>
                <a:ext cx="1672280" cy="40697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Input strokes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6513AF-D73E-A7E1-C5CC-9FC5F79CA064}"/>
                </a:ext>
              </a:extLst>
            </p:cNvPr>
            <p:cNvGrpSpPr/>
            <p:nvPr/>
          </p:nvGrpSpPr>
          <p:grpSpPr>
            <a:xfrm>
              <a:off x="4613329" y="4333630"/>
              <a:ext cx="1266825" cy="1840694"/>
              <a:chOff x="5552221" y="2605523"/>
              <a:chExt cx="1266825" cy="1840694"/>
            </a:xfrm>
          </p:grpSpPr>
          <p:pic>
            <p:nvPicPr>
              <p:cNvPr id="44" name="Picture 43" descr="Logo&#10;&#10;Description automatically generated">
                <a:extLst>
                  <a:ext uri="{FF2B5EF4-FFF2-40B4-BE49-F238E27FC236}">
                    <a16:creationId xmlns:a16="http://schemas.microsoft.com/office/drawing/2014/main" id="{268AF6E1-F19E-6E87-89A3-FABF3FDF0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52221" y="2605523"/>
                <a:ext cx="1266825" cy="1274742"/>
              </a:xfrm>
              <a:prstGeom prst="rect">
                <a:avLst/>
              </a:prstGeom>
            </p:spPr>
          </p:pic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9C7FB96F-5340-CE61-F90A-9B4E86C3D7BC}"/>
                  </a:ext>
                </a:extLst>
              </p:cNvPr>
              <p:cNvSpPr txBox="1"/>
              <p:nvPr/>
            </p:nvSpPr>
            <p:spPr>
              <a:xfrm>
                <a:off x="6000367" y="4046107"/>
                <a:ext cx="670011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n=4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726C0B1-2B6D-A0E2-5AAB-963FF0E13E3F}"/>
                </a:ext>
              </a:extLst>
            </p:cNvPr>
            <p:cNvGrpSpPr/>
            <p:nvPr/>
          </p:nvGrpSpPr>
          <p:grpSpPr>
            <a:xfrm>
              <a:off x="5732879" y="4349527"/>
              <a:ext cx="1219200" cy="1817993"/>
              <a:chOff x="6671771" y="2621420"/>
              <a:chExt cx="1219200" cy="181799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3A146A1-D556-76C6-139C-ABCAFBC67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1771" y="2621420"/>
                <a:ext cx="1219200" cy="1193442"/>
              </a:xfrm>
              <a:prstGeom prst="rect">
                <a:avLst/>
              </a:prstGeom>
            </p:spPr>
          </p:pic>
          <p:sp>
            <p:nvSpPr>
              <p:cNvPr id="43" name="TextBox 9">
                <a:extLst>
                  <a:ext uri="{FF2B5EF4-FFF2-40B4-BE49-F238E27FC236}">
                    <a16:creationId xmlns:a16="http://schemas.microsoft.com/office/drawing/2014/main" id="{DCFEDEAE-2516-0249-AC5D-7390695DBB42}"/>
                  </a:ext>
                </a:extLst>
              </p:cNvPr>
              <p:cNvSpPr txBox="1"/>
              <p:nvPr/>
            </p:nvSpPr>
            <p:spPr>
              <a:xfrm>
                <a:off x="7064298" y="4039303"/>
                <a:ext cx="670011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n=8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85BC28F-CD51-C5BB-92B9-A9F07B122A26}"/>
                </a:ext>
              </a:extLst>
            </p:cNvPr>
            <p:cNvGrpSpPr/>
            <p:nvPr/>
          </p:nvGrpSpPr>
          <p:grpSpPr>
            <a:xfrm>
              <a:off x="6897914" y="4326929"/>
              <a:ext cx="1324575" cy="1840592"/>
              <a:chOff x="7836806" y="2598822"/>
              <a:chExt cx="1324575" cy="1840592"/>
            </a:xfrm>
          </p:grpSpPr>
          <p:pic>
            <p:nvPicPr>
              <p:cNvPr id="40" name="Picture 39" descr="Logo&#10;&#10;Description automatically generated">
                <a:extLst>
                  <a:ext uri="{FF2B5EF4-FFF2-40B4-BE49-F238E27FC236}">
                    <a16:creationId xmlns:a16="http://schemas.microsoft.com/office/drawing/2014/main" id="{122BC2BC-F50C-8AC2-E749-27E2AF387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36806" y="2598822"/>
                <a:ext cx="1324575" cy="1281277"/>
              </a:xfrm>
              <a:prstGeom prst="rect">
                <a:avLst/>
              </a:prstGeom>
            </p:spPr>
          </p:pic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8E45CBFD-360D-0052-5E3C-8B160DD5C684}"/>
                  </a:ext>
                </a:extLst>
              </p:cNvPr>
              <p:cNvSpPr txBox="1"/>
              <p:nvPr/>
            </p:nvSpPr>
            <p:spPr>
              <a:xfrm>
                <a:off x="8170276" y="4039304"/>
                <a:ext cx="807308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n=12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BBEF9FF-EA69-5994-9E92-6E5FCA402820}"/>
                </a:ext>
              </a:extLst>
            </p:cNvPr>
            <p:cNvGrpSpPr/>
            <p:nvPr/>
          </p:nvGrpSpPr>
          <p:grpSpPr>
            <a:xfrm>
              <a:off x="8107545" y="4284969"/>
              <a:ext cx="1266825" cy="1828121"/>
              <a:chOff x="9046437" y="2556862"/>
              <a:chExt cx="1266825" cy="1828121"/>
            </a:xfrm>
          </p:grpSpPr>
          <p:pic>
            <p:nvPicPr>
              <p:cNvPr id="38" name="Picture 37" descr="Logo&#10;&#10;Description automatically generated">
                <a:extLst>
                  <a:ext uri="{FF2B5EF4-FFF2-40B4-BE49-F238E27FC236}">
                    <a16:creationId xmlns:a16="http://schemas.microsoft.com/office/drawing/2014/main" id="{4276DADE-9539-951B-DD99-56D834AEA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46437" y="2556862"/>
                <a:ext cx="1266825" cy="1207309"/>
              </a:xfrm>
              <a:prstGeom prst="rect">
                <a:avLst/>
              </a:prstGeom>
            </p:spPr>
          </p:pic>
          <p:sp>
            <p:nvSpPr>
              <p:cNvPr id="39" name="TextBox 15">
                <a:extLst>
                  <a:ext uri="{FF2B5EF4-FFF2-40B4-BE49-F238E27FC236}">
                    <a16:creationId xmlns:a16="http://schemas.microsoft.com/office/drawing/2014/main" id="{9FD7C18A-82F8-16BC-2FA3-5DDA0989444C}"/>
                  </a:ext>
                </a:extLst>
              </p:cNvPr>
              <p:cNvSpPr txBox="1"/>
              <p:nvPr/>
            </p:nvSpPr>
            <p:spPr>
              <a:xfrm>
                <a:off x="9474111" y="3984873"/>
                <a:ext cx="821038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n=20</a:t>
                </a:r>
                <a:endParaRPr lang="en-US">
                  <a:solidFill>
                    <a:schemeClr val="accent5"/>
                  </a:solidFill>
                  <a:cs typeface="Calibri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C72FA41-0E21-A2E6-404B-7A5E1E6B2403}"/>
                </a:ext>
              </a:extLst>
            </p:cNvPr>
            <p:cNvGrpSpPr/>
            <p:nvPr/>
          </p:nvGrpSpPr>
          <p:grpSpPr>
            <a:xfrm>
              <a:off x="9598964" y="4253184"/>
              <a:ext cx="1754662" cy="1825460"/>
              <a:chOff x="10537856" y="2525077"/>
              <a:chExt cx="1754662" cy="1825460"/>
            </a:xfrm>
          </p:grpSpPr>
          <p:pic>
            <p:nvPicPr>
              <p:cNvPr id="36" name="Picture 35" descr="Logo&#10;&#10;Description automatically generated">
                <a:extLst>
                  <a:ext uri="{FF2B5EF4-FFF2-40B4-BE49-F238E27FC236}">
                    <a16:creationId xmlns:a16="http://schemas.microsoft.com/office/drawing/2014/main" id="{21C55661-05C2-376D-F607-3294F3A27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37856" y="2525077"/>
                <a:ext cx="1390650" cy="1227608"/>
              </a:xfrm>
              <a:prstGeom prst="rect">
                <a:avLst/>
              </a:prstGeom>
            </p:spPr>
          </p:pic>
          <p:sp>
            <p:nvSpPr>
              <p:cNvPr id="37" name="TextBox 18">
                <a:extLst>
                  <a:ext uri="{FF2B5EF4-FFF2-40B4-BE49-F238E27FC236}">
                    <a16:creationId xmlns:a16="http://schemas.microsoft.com/office/drawing/2014/main" id="{0CFF213B-81D4-C665-6E12-9C9669CC8A2C}"/>
                  </a:ext>
                </a:extLst>
              </p:cNvPr>
              <p:cNvSpPr txBox="1"/>
              <p:nvPr/>
            </p:nvSpPr>
            <p:spPr>
              <a:xfrm>
                <a:off x="10565320" y="3950427"/>
                <a:ext cx="1727198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  <a:cs typeface="Calibri"/>
                  </a:rPr>
                  <a:t>Ground Truth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CC8DEFF-9A8A-89E8-DF6E-C61446BE67E5}"/>
                </a:ext>
              </a:extLst>
            </p:cNvPr>
            <p:cNvSpPr txBox="1"/>
            <p:nvPr/>
          </p:nvSpPr>
          <p:spPr>
            <a:xfrm>
              <a:off x="601435" y="4914900"/>
              <a:ext cx="225334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>
                  <a:solidFill>
                    <a:srgbClr val="0070C0"/>
                  </a:solidFill>
                </a:rPr>
                <a:t>boundABCSpline</a:t>
              </a:r>
              <a:endParaRPr lang="en-GB" sz="2400" dirty="0" err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68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Predicted surface evolution with each incoming strokes- </a:t>
            </a:r>
            <a:r>
              <a:rPr lang="en-US" sz="2400" dirty="0">
                <a:solidFill>
                  <a:srgbClr val="0070C0"/>
                </a:solidFill>
                <a:ea typeface="+mn-lt"/>
                <a:cs typeface="+mn-lt"/>
              </a:rPr>
              <a:t>Error plots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dirty="0">
              <a:ea typeface="+mn-lt"/>
              <a:cs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5D6C37-E2EE-0663-5AF5-C80C559B81AF}"/>
              </a:ext>
            </a:extLst>
          </p:cNvPr>
          <p:cNvCxnSpPr/>
          <p:nvPr/>
        </p:nvCxnSpPr>
        <p:spPr>
          <a:xfrm>
            <a:off x="6242455" y="2175976"/>
            <a:ext cx="6865" cy="3727987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CDB14-60EF-3CB3-E6EC-38D2F4E4404F}"/>
              </a:ext>
            </a:extLst>
          </p:cNvPr>
          <p:cNvGrpSpPr/>
          <p:nvPr/>
        </p:nvGrpSpPr>
        <p:grpSpPr>
          <a:xfrm>
            <a:off x="1396736" y="2177570"/>
            <a:ext cx="4141530" cy="3962020"/>
            <a:chOff x="42863" y="2123141"/>
            <a:chExt cx="3794511" cy="3661122"/>
          </a:xfrm>
        </p:grpSpPr>
        <p:pic>
          <p:nvPicPr>
            <p:cNvPr id="6" name="Picture 6" descr="Chart&#10;&#10;Description automatically generated">
              <a:extLst>
                <a:ext uri="{FF2B5EF4-FFF2-40B4-BE49-F238E27FC236}">
                  <a16:creationId xmlns:a16="http://schemas.microsoft.com/office/drawing/2014/main" id="{99146D31-5ADF-64A0-66B0-38A6B625D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63" y="2123141"/>
              <a:ext cx="3794511" cy="32677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687095-DB8B-20D0-6BF5-A4AC3A213DB4}"/>
                </a:ext>
              </a:extLst>
            </p:cNvPr>
            <p:cNvSpPr txBox="1"/>
            <p:nvPr/>
          </p:nvSpPr>
          <p:spPr>
            <a:xfrm>
              <a:off x="1305825" y="5414540"/>
              <a:ext cx="1342767" cy="3697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0070C0"/>
                  </a:solidFill>
                  <a:ea typeface="+mn-lt"/>
                  <a:cs typeface="+mn-lt"/>
                </a:rPr>
                <a:t>ABCSpline</a:t>
              </a:r>
              <a:endParaRPr lang="en-US" dirty="0" err="1">
                <a:solidFill>
                  <a:srgbClr val="0070C0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CBD63F-FC8A-6430-210D-201D07F748E7}"/>
              </a:ext>
            </a:extLst>
          </p:cNvPr>
          <p:cNvGrpSpPr/>
          <p:nvPr/>
        </p:nvGrpSpPr>
        <p:grpSpPr>
          <a:xfrm>
            <a:off x="7142070" y="2081949"/>
            <a:ext cx="4141747" cy="4015399"/>
            <a:chOff x="-38086" y="2143182"/>
            <a:chExt cx="3844779" cy="3720804"/>
          </a:xfrm>
        </p:grpSpPr>
        <p:pic>
          <p:nvPicPr>
            <p:cNvPr id="31" name="Picture 30" descr="Chart&#10;&#10;Description automatically generated">
              <a:extLst>
                <a:ext uri="{FF2B5EF4-FFF2-40B4-BE49-F238E27FC236}">
                  <a16:creationId xmlns:a16="http://schemas.microsoft.com/office/drawing/2014/main" id="{9309BEC8-B001-129F-4C17-C897445E2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086" y="2143182"/>
              <a:ext cx="3844779" cy="3279368"/>
            </a:xfrm>
            <a:prstGeom prst="rect">
              <a:avLst/>
            </a:prstGeom>
          </p:spPr>
        </p:pic>
        <p:sp>
          <p:nvSpPr>
            <p:cNvPr id="32" name="TextBox 3">
              <a:extLst>
                <a:ext uri="{FF2B5EF4-FFF2-40B4-BE49-F238E27FC236}">
                  <a16:creationId xmlns:a16="http://schemas.microsoft.com/office/drawing/2014/main" id="{FDECCA55-5054-EF83-471B-4BD3A9CECA25}"/>
                </a:ext>
              </a:extLst>
            </p:cNvPr>
            <p:cNvSpPr txBox="1"/>
            <p:nvPr/>
          </p:nvSpPr>
          <p:spPr>
            <a:xfrm>
              <a:off x="1117906" y="5474765"/>
              <a:ext cx="1987551" cy="389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>
                  <a:solidFill>
                    <a:srgbClr val="0070C0"/>
                  </a:solidFill>
                  <a:ea typeface="+mn-lt"/>
                  <a:cs typeface="+mn-lt"/>
                </a:rPr>
                <a:t>boundABCSpline</a:t>
              </a:r>
              <a:endParaRPr 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08943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299150"/>
            <a:ext cx="6007467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Patch Fitting Evaluation-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Quantitative results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B2E3D5-98AA-606C-294A-F2BF7A141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74632"/>
              </p:ext>
            </p:extLst>
          </p:nvPr>
        </p:nvGraphicFramePr>
        <p:xfrm>
          <a:off x="612321" y="1782535"/>
          <a:ext cx="5170675" cy="4320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098">
                  <a:extLst>
                    <a:ext uri="{9D8B030D-6E8A-4147-A177-3AD203B41FA5}">
                      <a16:colId xmlns:a16="http://schemas.microsoft.com/office/drawing/2014/main" val="2685133756"/>
                    </a:ext>
                  </a:extLst>
                </a:gridCol>
                <a:gridCol w="985539">
                  <a:extLst>
                    <a:ext uri="{9D8B030D-6E8A-4147-A177-3AD203B41FA5}">
                      <a16:colId xmlns:a16="http://schemas.microsoft.com/office/drawing/2014/main" val="2199927762"/>
                    </a:ext>
                  </a:extLst>
                </a:gridCol>
                <a:gridCol w="708590">
                  <a:extLst>
                    <a:ext uri="{9D8B030D-6E8A-4147-A177-3AD203B41FA5}">
                      <a16:colId xmlns:a16="http://schemas.microsoft.com/office/drawing/2014/main" val="4074229113"/>
                    </a:ext>
                  </a:extLst>
                </a:gridCol>
                <a:gridCol w="1046448">
                  <a:extLst>
                    <a:ext uri="{9D8B030D-6E8A-4147-A177-3AD203B41FA5}">
                      <a16:colId xmlns:a16="http://schemas.microsoft.com/office/drawing/2014/main" val="4122105539"/>
                    </a:ext>
                  </a:extLst>
                </a:gridCol>
              </a:tblGrid>
              <a:tr h="96735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Initial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dirty="0"/>
                        <a:t>Loss, </a:t>
                      </a:r>
                      <a:r>
                        <a:rPr lang="en-GB" sz="2000" b="0" i="0" u="none" strike="noStrike" noProof="0" dirty="0">
                          <a:latin typeface="Calibri"/>
                        </a:rPr>
                        <a:t>α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3112"/>
                  </a:ext>
                </a:extLst>
              </a:tr>
              <a:tr h="873310">
                <a:tc>
                  <a:txBody>
                    <a:bodyPr/>
                    <a:lstStyle/>
                    <a:p>
                      <a:r>
                        <a:rPr lang="en-GB" sz="2000" dirty="0" err="1"/>
                        <a:t>SplineOptim</a:t>
                      </a:r>
                      <a:r>
                        <a:rPr lang="en-GB" sz="2000" dirty="0"/>
                        <a:t> </a:t>
                      </a:r>
                      <a:endParaRPr lang="en-US" sz="2000" dirty="0"/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 dirty="0">
                          <a:latin typeface="Calibri"/>
                        </a:rPr>
                        <a:t>[</a:t>
                      </a:r>
                      <a:r>
                        <a:rPr lang="en-GB" sz="1600" b="0" i="0" u="none" strike="noStrike" noProof="0" dirty="0" err="1">
                          <a:latin typeface="Calibri"/>
                        </a:rPr>
                        <a:t>Bingol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 and Krishnamurthy, 2019]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0.2639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02492"/>
                  </a:ext>
                </a:extLst>
              </a:tr>
              <a:tr h="631470">
                <a:tc>
                  <a:txBody>
                    <a:bodyPr/>
                    <a:lstStyle/>
                    <a:p>
                      <a:r>
                        <a:rPr lang="en-GB" sz="2000" dirty="0" err="1"/>
                        <a:t>Parsenet</a:t>
                      </a:r>
                      <a:r>
                        <a:rPr lang="en-GB" sz="1600" dirty="0"/>
                        <a:t> 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[Sharma </a:t>
                      </a:r>
                      <a:r>
                        <a:rPr lang="en-GB" sz="1600" b="0" i="1" u="none" strike="noStrike" noProof="0" dirty="0">
                          <a:latin typeface="Calibri"/>
                        </a:rPr>
                        <a:t>et al.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, 2020] 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0.1510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881535"/>
                  </a:ext>
                </a:extLst>
              </a:tr>
              <a:tr h="389631">
                <a:tc>
                  <a:txBody>
                    <a:bodyPr/>
                    <a:lstStyle/>
                    <a:p>
                      <a:r>
                        <a:rPr lang="en-GB" sz="2000" err="1"/>
                        <a:t>modParsenet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0.0683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872744"/>
                  </a:ext>
                </a:extLst>
              </a:tr>
              <a:tr h="631470">
                <a:tc>
                  <a:txBody>
                    <a:bodyPr/>
                    <a:lstStyle/>
                    <a:p>
                      <a:r>
                        <a:rPr lang="en-GB" sz="2000" dirty="0" err="1"/>
                        <a:t>Foldingnet</a:t>
                      </a:r>
                      <a:r>
                        <a:rPr lang="en-GB" sz="2000" dirty="0"/>
                        <a:t> 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[Yang </a:t>
                      </a:r>
                      <a:r>
                        <a:rPr lang="en-GB" sz="1600" b="0" i="1" u="none" strike="noStrike" noProof="0" dirty="0">
                          <a:latin typeface="Calibri"/>
                        </a:rPr>
                        <a:t>et al.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, 2018] </a:t>
                      </a:r>
                      <a:endParaRPr lang="en-GB" sz="16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0.0141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86618"/>
                  </a:ext>
                </a:extLst>
              </a:tr>
              <a:tr h="389631">
                <a:tc>
                  <a:txBody>
                    <a:bodyPr/>
                    <a:lstStyle/>
                    <a:p>
                      <a:r>
                        <a:rPr lang="en-GB" sz="2000" err="1"/>
                        <a:t>modFoldingnet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0.0495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335104"/>
                  </a:ext>
                </a:extLst>
              </a:tr>
              <a:tr h="389631">
                <a:tc>
                  <a:txBody>
                    <a:bodyPr/>
                    <a:lstStyle/>
                    <a:p>
                      <a:r>
                        <a:rPr lang="en-GB" sz="2000" err="1"/>
                        <a:t>StPNet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>
                          <a:latin typeface="Calibri"/>
                        </a:rPr>
                        <a:t>0.0096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492164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8581A8-C101-C8DF-1E0C-D591DCA7B35D}"/>
              </a:ext>
            </a:extLst>
          </p:cNvPr>
          <p:cNvCxnSpPr/>
          <p:nvPr/>
        </p:nvCxnSpPr>
        <p:spPr>
          <a:xfrm>
            <a:off x="6061173" y="1714794"/>
            <a:ext cx="124" cy="4693971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437C52-C401-9726-364D-CBD3641768EB}"/>
              </a:ext>
            </a:extLst>
          </p:cNvPr>
          <p:cNvSpPr txBox="1"/>
          <p:nvPr/>
        </p:nvSpPr>
        <p:spPr>
          <a:xfrm>
            <a:off x="2482653" y="6043188"/>
            <a:ext cx="13587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ABCSpline</a:t>
            </a:r>
            <a:endParaRPr lang="en-US" dirty="0" err="1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D9E621B9-11AE-8B6F-1515-DB3688545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004996"/>
              </p:ext>
            </p:extLst>
          </p:nvPr>
        </p:nvGraphicFramePr>
        <p:xfrm>
          <a:off x="6327321" y="1789339"/>
          <a:ext cx="5279562" cy="4299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845">
                  <a:extLst>
                    <a:ext uri="{9D8B030D-6E8A-4147-A177-3AD203B41FA5}">
                      <a16:colId xmlns:a16="http://schemas.microsoft.com/office/drawing/2014/main" val="738515161"/>
                    </a:ext>
                  </a:extLst>
                </a:gridCol>
                <a:gridCol w="963619">
                  <a:extLst>
                    <a:ext uri="{9D8B030D-6E8A-4147-A177-3AD203B41FA5}">
                      <a16:colId xmlns:a16="http://schemas.microsoft.com/office/drawing/2014/main" val="4253590613"/>
                    </a:ext>
                  </a:extLst>
                </a:gridCol>
                <a:gridCol w="787183">
                  <a:extLst>
                    <a:ext uri="{9D8B030D-6E8A-4147-A177-3AD203B41FA5}">
                      <a16:colId xmlns:a16="http://schemas.microsoft.com/office/drawing/2014/main" val="3775992255"/>
                    </a:ext>
                  </a:extLst>
                </a:gridCol>
                <a:gridCol w="1112915">
                  <a:extLst>
                    <a:ext uri="{9D8B030D-6E8A-4147-A177-3AD203B41FA5}">
                      <a16:colId xmlns:a16="http://schemas.microsoft.com/office/drawing/2014/main" val="1832722948"/>
                    </a:ext>
                  </a:extLst>
                </a:gridCol>
              </a:tblGrid>
              <a:tr h="837974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Method​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Initial 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2000" dirty="0">
                          <a:effectLst/>
                        </a:rPr>
                        <a:t>surface​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Loss, </a:t>
                      </a:r>
                      <a:r>
                        <a:rPr lang="el-GR" sz="2000" dirty="0">
                          <a:effectLst/>
                        </a:rPr>
                        <a:t>α​</a:t>
                      </a:r>
                      <a:endParaRPr lang="el-GR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Error​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59431"/>
                  </a:ext>
                </a:extLst>
              </a:tr>
              <a:tr h="892923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SplineOptim</a:t>
                      </a:r>
                      <a:r>
                        <a:rPr lang="en-GB" sz="2000" dirty="0">
                          <a:effectLst/>
                        </a:rPr>
                        <a:t> ​</a:t>
                      </a:r>
                      <a:endParaRPr lang="en-GB" dirty="0">
                        <a:effectLst/>
                      </a:endParaRPr>
                    </a:p>
                    <a:p>
                      <a:pPr fontAlgn="base"/>
                      <a:r>
                        <a:rPr lang="en-GB" sz="1600" dirty="0">
                          <a:effectLst/>
                        </a:rPr>
                        <a:t>[</a:t>
                      </a:r>
                      <a:r>
                        <a:rPr lang="en-GB" sz="1600" dirty="0" err="1">
                          <a:effectLst/>
                        </a:rPr>
                        <a:t>Bingol</a:t>
                      </a:r>
                      <a:r>
                        <a:rPr lang="en-GB" sz="1600" dirty="0">
                          <a:effectLst/>
                        </a:rPr>
                        <a:t> and Krishnamurthy, 2019]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-​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-​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0.1317​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43201"/>
                  </a:ext>
                </a:extLst>
              </a:tr>
              <a:tr h="645652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Parsenet</a:t>
                      </a:r>
                      <a:r>
                        <a:rPr lang="en-GB" sz="1600" dirty="0">
                          <a:effectLst/>
                        </a:rPr>
                        <a:t> [Sharma</a:t>
                      </a:r>
                      <a:r>
                        <a:rPr lang="en-GB" sz="1600" i="1" dirty="0">
                          <a:effectLst/>
                        </a:rPr>
                        <a:t> et al.</a:t>
                      </a:r>
                      <a:r>
                        <a:rPr lang="en-GB" sz="1600" dirty="0">
                          <a:effectLst/>
                        </a:rPr>
                        <a:t>, 2020]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No​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0.1235​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938026"/>
                  </a:ext>
                </a:extLst>
              </a:tr>
              <a:tr h="425855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modParsenet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0.0306​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31726"/>
                  </a:ext>
                </a:extLst>
              </a:tr>
              <a:tr h="645652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Foldingnet</a:t>
                      </a: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1600" dirty="0">
                          <a:effectLst/>
                        </a:rPr>
                        <a:t>[Yang </a:t>
                      </a:r>
                      <a:r>
                        <a:rPr lang="en-GB" sz="1600" i="1" dirty="0">
                          <a:effectLst/>
                        </a:rPr>
                        <a:t>et al.</a:t>
                      </a:r>
                      <a:r>
                        <a:rPr lang="en-GB" sz="1600" dirty="0">
                          <a:effectLst/>
                        </a:rPr>
                        <a:t>, 2018]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No​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0.0051​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920427"/>
                  </a:ext>
                </a:extLst>
              </a:tr>
              <a:tr h="425855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modFoldingnet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0.0041​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998469"/>
                  </a:ext>
                </a:extLst>
              </a:tr>
              <a:tr h="425855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StPNet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b="1" dirty="0">
                          <a:effectLst/>
                        </a:rPr>
                        <a:t>0.00035​</a:t>
                      </a:r>
                      <a:endParaRPr lang="en-GB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5664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7AE07833-B1ED-70A0-5FCB-9FF8C4A00934}"/>
              </a:ext>
            </a:extLst>
          </p:cNvPr>
          <p:cNvSpPr txBox="1"/>
          <p:nvPr/>
        </p:nvSpPr>
        <p:spPr>
          <a:xfrm>
            <a:off x="8635803" y="6045910"/>
            <a:ext cx="19165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boundABCSpline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9581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21736"/>
            <a:ext cx="6094013" cy="5989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Patch Fitting Evaluation- </a:t>
            </a:r>
            <a:r>
              <a:rPr lang="en-US" sz="2400" dirty="0">
                <a:solidFill>
                  <a:srgbClr val="0070C0"/>
                </a:solidFill>
                <a:ea typeface="+mn-lt"/>
                <a:cs typeface="+mn-lt"/>
              </a:rPr>
              <a:t>Qualitative results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E85EF6-2CF7-C58E-1ED8-3A79D1433FD3}"/>
              </a:ext>
            </a:extLst>
          </p:cNvPr>
          <p:cNvGrpSpPr/>
          <p:nvPr/>
        </p:nvGrpSpPr>
        <p:grpSpPr>
          <a:xfrm>
            <a:off x="1133523" y="2025657"/>
            <a:ext cx="1637957" cy="3943656"/>
            <a:chOff x="181023" y="2073282"/>
            <a:chExt cx="1637957" cy="39436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06793C-2352-3665-2038-D17F921A9F02}"/>
                </a:ext>
              </a:extLst>
            </p:cNvPr>
            <p:cNvGrpSpPr/>
            <p:nvPr/>
          </p:nvGrpSpPr>
          <p:grpSpPr>
            <a:xfrm>
              <a:off x="181023" y="4293016"/>
              <a:ext cx="1637957" cy="1723922"/>
              <a:chOff x="7188702" y="1952589"/>
              <a:chExt cx="1637957" cy="1723922"/>
            </a:xfrm>
          </p:grpSpPr>
          <p:pic>
            <p:nvPicPr>
              <p:cNvPr id="11" name="Picture 11" descr="A picture containing text, fork&#10;&#10;Description automatically generated">
                <a:extLst>
                  <a:ext uri="{FF2B5EF4-FFF2-40B4-BE49-F238E27FC236}">
                    <a16:creationId xmlns:a16="http://schemas.microsoft.com/office/drawing/2014/main" id="{77F509F5-6F46-E92D-E825-0DD01682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51160" y="1952589"/>
                <a:ext cx="1314450" cy="129593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F1062-685C-023B-9052-67C79046C83D}"/>
                  </a:ext>
                </a:extLst>
              </p:cNvPr>
              <p:cNvSpPr txBox="1"/>
              <p:nvPr/>
            </p:nvSpPr>
            <p:spPr>
              <a:xfrm>
                <a:off x="7188702" y="3269536"/>
                <a:ext cx="1637957" cy="4069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Input strokes</a:t>
                </a:r>
                <a:endParaRPr lang="en-US"/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14AF52-0A0F-489E-3915-594A8F7AF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81" y="2073282"/>
              <a:ext cx="1389289" cy="1544411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643BF-C2E1-4203-25D1-08ACCB5CC6DB}"/>
              </a:ext>
            </a:extLst>
          </p:cNvPr>
          <p:cNvGrpSpPr/>
          <p:nvPr/>
        </p:nvGrpSpPr>
        <p:grpSpPr>
          <a:xfrm>
            <a:off x="2425683" y="1995911"/>
            <a:ext cx="1803846" cy="3953055"/>
            <a:chOff x="1554826" y="2063947"/>
            <a:chExt cx="1803846" cy="39530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FD0BC68-EC38-F22C-CA50-8746C92BB53E}"/>
                </a:ext>
              </a:extLst>
            </p:cNvPr>
            <p:cNvGrpSpPr/>
            <p:nvPr/>
          </p:nvGrpSpPr>
          <p:grpSpPr>
            <a:xfrm>
              <a:off x="1731132" y="4268304"/>
              <a:ext cx="1627540" cy="1748698"/>
              <a:chOff x="8881685" y="1805411"/>
              <a:chExt cx="1627540" cy="1748698"/>
            </a:xfrm>
          </p:grpSpPr>
          <p:pic>
            <p:nvPicPr>
              <p:cNvPr id="12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2564724-E722-B862-2A5C-EB201E66A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1685" y="1805411"/>
                <a:ext cx="1444891" cy="13716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55C1DA-E42E-7E41-94AA-6CE8044A684C}"/>
                  </a:ext>
                </a:extLst>
              </p:cNvPr>
              <p:cNvSpPr txBox="1"/>
              <p:nvPr/>
            </p:nvSpPr>
            <p:spPr>
              <a:xfrm>
                <a:off x="8967376" y="3140270"/>
                <a:ext cx="1541849" cy="41383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SplineOptim</a:t>
                </a:r>
                <a:endParaRPr lang="en-US" err="1"/>
              </a:p>
            </p:txBody>
          </p:sp>
        </p:grpSp>
        <p:pic>
          <p:nvPicPr>
            <p:cNvPr id="56" name="Picture 55" descr="Shape&#10;&#10;Description automatically generated">
              <a:extLst>
                <a:ext uri="{FF2B5EF4-FFF2-40B4-BE49-F238E27FC236}">
                  <a16:creationId xmlns:a16="http://schemas.microsoft.com/office/drawing/2014/main" id="{1BBF0AAE-13CB-B97B-F268-32BE1412E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4826" y="2063947"/>
              <a:ext cx="1552575" cy="13716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6CFFD8A-4C62-EE61-649B-90FD24995A85}"/>
              </a:ext>
            </a:extLst>
          </p:cNvPr>
          <p:cNvGrpSpPr/>
          <p:nvPr/>
        </p:nvGrpSpPr>
        <p:grpSpPr>
          <a:xfrm>
            <a:off x="3865482" y="1923604"/>
            <a:ext cx="1487260" cy="4025299"/>
            <a:chOff x="3049054" y="1991640"/>
            <a:chExt cx="1487260" cy="40252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04F8A8-05D3-9D30-6F65-C1502D01CA84}"/>
                </a:ext>
              </a:extLst>
            </p:cNvPr>
            <p:cNvGrpSpPr/>
            <p:nvPr/>
          </p:nvGrpSpPr>
          <p:grpSpPr>
            <a:xfrm>
              <a:off x="3049054" y="4293981"/>
              <a:ext cx="1487260" cy="1722958"/>
              <a:chOff x="10709876" y="1973963"/>
              <a:chExt cx="1487260" cy="1722958"/>
            </a:xfrm>
          </p:grpSpPr>
          <p:pic>
            <p:nvPicPr>
              <p:cNvPr id="13" name="Picture 13">
                <a:extLst>
                  <a:ext uri="{FF2B5EF4-FFF2-40B4-BE49-F238E27FC236}">
                    <a16:creationId xmlns:a16="http://schemas.microsoft.com/office/drawing/2014/main" id="{AB142346-7E2B-59B4-B990-CABC17C47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09876" y="1973963"/>
                <a:ext cx="1487260" cy="136204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2A4588D-FB20-EB1C-3E86-B05E490F1028}"/>
                  </a:ext>
                </a:extLst>
              </p:cNvPr>
              <p:cNvSpPr txBox="1"/>
              <p:nvPr/>
            </p:nvSpPr>
            <p:spPr>
              <a:xfrm>
                <a:off x="11038727" y="3283082"/>
                <a:ext cx="1157416" cy="41383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Parsenet</a:t>
                </a:r>
                <a:endParaRPr lang="en-US" err="1"/>
              </a:p>
            </p:txBody>
          </p:sp>
        </p:grpSp>
        <p:pic>
          <p:nvPicPr>
            <p:cNvPr id="54" name="Picture 5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CA3F6BC1-9C36-6082-C26D-D2DC8642A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055" y="1991640"/>
              <a:ext cx="1390522" cy="130157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44E00C-4083-D72A-450B-3D6354D2E917}"/>
              </a:ext>
            </a:extLst>
          </p:cNvPr>
          <p:cNvGrpSpPr/>
          <p:nvPr/>
        </p:nvGrpSpPr>
        <p:grpSpPr>
          <a:xfrm>
            <a:off x="5140177" y="1808359"/>
            <a:ext cx="1750036" cy="4134966"/>
            <a:chOff x="4446213" y="1876395"/>
            <a:chExt cx="1750036" cy="41349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BA2492B-47DB-AB1B-2472-5BC8DCF8904F}"/>
                </a:ext>
              </a:extLst>
            </p:cNvPr>
            <p:cNvGrpSpPr/>
            <p:nvPr/>
          </p:nvGrpSpPr>
          <p:grpSpPr>
            <a:xfrm>
              <a:off x="4613211" y="4012716"/>
              <a:ext cx="1583038" cy="1998645"/>
              <a:chOff x="7443497" y="3318752"/>
              <a:chExt cx="1583038" cy="1998645"/>
            </a:xfrm>
          </p:grpSpPr>
          <p:pic>
            <p:nvPicPr>
              <p:cNvPr id="17" name="Picture 17" descr="A picture containing building material&#10;&#10;Description automatically generated">
                <a:extLst>
                  <a:ext uri="{FF2B5EF4-FFF2-40B4-BE49-F238E27FC236}">
                    <a16:creationId xmlns:a16="http://schemas.microsoft.com/office/drawing/2014/main" id="{31330A0F-CCFC-CCCF-18C1-E6A25E924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5984" y="3318752"/>
                <a:ext cx="1383179" cy="153352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684175-C50E-39FD-3468-1AFFCE7DDFAD}"/>
                  </a:ext>
                </a:extLst>
              </p:cNvPr>
              <p:cNvSpPr txBox="1"/>
              <p:nvPr/>
            </p:nvSpPr>
            <p:spPr>
              <a:xfrm>
                <a:off x="7443497" y="4910423"/>
                <a:ext cx="1583038" cy="40697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modParsenet</a:t>
                </a:r>
                <a:endParaRPr lang="en-US" err="1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B68B499-002A-AAC7-F9E1-6F49C9E2A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6213" y="1876395"/>
              <a:ext cx="1581150" cy="1533525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0A890E-560A-2098-CA5D-AFFDD237DC1A}"/>
              </a:ext>
            </a:extLst>
          </p:cNvPr>
          <p:cNvGrpSpPr/>
          <p:nvPr/>
        </p:nvGrpSpPr>
        <p:grpSpPr>
          <a:xfrm>
            <a:off x="6613328" y="2007331"/>
            <a:ext cx="1599448" cy="3942431"/>
            <a:chOff x="6021418" y="2068563"/>
            <a:chExt cx="1599448" cy="394243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128468F-0733-9168-0996-235994273850}"/>
                </a:ext>
              </a:extLst>
            </p:cNvPr>
            <p:cNvGrpSpPr/>
            <p:nvPr/>
          </p:nvGrpSpPr>
          <p:grpSpPr>
            <a:xfrm>
              <a:off x="6281253" y="4163448"/>
              <a:ext cx="1339613" cy="1847546"/>
              <a:chOff x="9308842" y="3537520"/>
              <a:chExt cx="1339613" cy="1847546"/>
            </a:xfrm>
          </p:grpSpPr>
          <p:pic>
            <p:nvPicPr>
              <p:cNvPr id="14" name="Picture 14">
                <a:extLst>
                  <a:ext uri="{FF2B5EF4-FFF2-40B4-BE49-F238E27FC236}">
                    <a16:creationId xmlns:a16="http://schemas.microsoft.com/office/drawing/2014/main" id="{463A4DE8-F8E3-066E-74B2-E02C56C9D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68388" y="3537520"/>
                <a:ext cx="1280067" cy="13811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8FF42A-E610-AD05-730F-AB2EA68E1EF8}"/>
                  </a:ext>
                </a:extLst>
              </p:cNvPr>
              <p:cNvSpPr txBox="1"/>
              <p:nvPr/>
            </p:nvSpPr>
            <p:spPr>
              <a:xfrm>
                <a:off x="9308842" y="4978091"/>
                <a:ext cx="1335903" cy="4069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Foldingnet</a:t>
                </a:r>
                <a:endParaRPr lang="en-US" err="1"/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470B9D2-5614-7174-6025-67A97147E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1418" y="2068563"/>
              <a:ext cx="1466850" cy="1381125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470F9E9-A1CF-14BD-DE59-B6C270D26564}"/>
              </a:ext>
            </a:extLst>
          </p:cNvPr>
          <p:cNvGrpSpPr/>
          <p:nvPr/>
        </p:nvGrpSpPr>
        <p:grpSpPr>
          <a:xfrm>
            <a:off x="8040559" y="1807371"/>
            <a:ext cx="1844759" cy="4142328"/>
            <a:chOff x="7618738" y="1875407"/>
            <a:chExt cx="1844759" cy="41423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C798F6-0F45-0B2C-09FA-F39D0CA766E7}"/>
                </a:ext>
              </a:extLst>
            </p:cNvPr>
            <p:cNvGrpSpPr/>
            <p:nvPr/>
          </p:nvGrpSpPr>
          <p:grpSpPr>
            <a:xfrm>
              <a:off x="7618738" y="4225116"/>
              <a:ext cx="1844759" cy="1792619"/>
              <a:chOff x="10646327" y="3401884"/>
              <a:chExt cx="1844759" cy="1792619"/>
            </a:xfrm>
          </p:grpSpPr>
          <p:pic>
            <p:nvPicPr>
              <p:cNvPr id="15" name="Picture 15" descr="Shape, arrow&#10;&#10;Description automatically generated">
                <a:extLst>
                  <a:ext uri="{FF2B5EF4-FFF2-40B4-BE49-F238E27FC236}">
                    <a16:creationId xmlns:a16="http://schemas.microsoft.com/office/drawing/2014/main" id="{E17DAD2F-F9E3-58EA-06E4-88306919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16600" y="3401884"/>
                <a:ext cx="1266824" cy="133943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5A4F0F-44CC-0132-ED21-8D4E27770500}"/>
                  </a:ext>
                </a:extLst>
              </p:cNvPr>
              <p:cNvSpPr txBox="1"/>
              <p:nvPr/>
            </p:nvSpPr>
            <p:spPr>
              <a:xfrm>
                <a:off x="10646327" y="4794393"/>
                <a:ext cx="1844759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modFoldingnet</a:t>
                </a:r>
                <a:endParaRPr lang="en-US" err="1"/>
              </a:p>
            </p:txBody>
          </p:sp>
        </p:grpSp>
        <p:pic>
          <p:nvPicPr>
            <p:cNvPr id="48" name="Picture 4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D114324-B282-B850-D902-DC9012949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44079" y="1875407"/>
              <a:ext cx="1126380" cy="145501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0D16BC-1EE8-AADB-CA85-B0431D366133}"/>
              </a:ext>
            </a:extLst>
          </p:cNvPr>
          <p:cNvGrpSpPr/>
          <p:nvPr/>
        </p:nvGrpSpPr>
        <p:grpSpPr>
          <a:xfrm>
            <a:off x="9480707" y="2008316"/>
            <a:ext cx="1559319" cy="3955914"/>
            <a:chOff x="9058886" y="2076352"/>
            <a:chExt cx="1559319" cy="39559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6C1221E-3C1F-2C06-3E37-20794B89223A}"/>
                </a:ext>
              </a:extLst>
            </p:cNvPr>
            <p:cNvGrpSpPr/>
            <p:nvPr/>
          </p:nvGrpSpPr>
          <p:grpSpPr>
            <a:xfrm>
              <a:off x="9303755" y="4244591"/>
              <a:ext cx="1314450" cy="1787675"/>
              <a:chOff x="7786559" y="5108644"/>
              <a:chExt cx="1314450" cy="1787675"/>
            </a:xfrm>
          </p:grpSpPr>
          <p:pic>
            <p:nvPicPr>
              <p:cNvPr id="16" name="Picture 16">
                <a:extLst>
                  <a:ext uri="{FF2B5EF4-FFF2-40B4-BE49-F238E27FC236}">
                    <a16:creationId xmlns:a16="http://schemas.microsoft.com/office/drawing/2014/main" id="{93D6982C-9A3E-CD5B-FBEF-52E7C99A1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86559" y="5108644"/>
                <a:ext cx="1314450" cy="1247895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0E5415-BA72-44DD-DAE9-F491C2EAE095}"/>
                  </a:ext>
                </a:extLst>
              </p:cNvPr>
              <p:cNvSpPr txBox="1"/>
              <p:nvPr/>
            </p:nvSpPr>
            <p:spPr>
              <a:xfrm>
                <a:off x="7839271" y="6496209"/>
                <a:ext cx="96520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dirty="0" err="1">
                    <a:solidFill>
                      <a:schemeClr val="accent5"/>
                    </a:solidFill>
                  </a:rPr>
                  <a:t>StPNet</a:t>
                </a:r>
                <a:endParaRPr lang="en-US" dirty="0" err="1"/>
              </a:p>
            </p:txBody>
          </p:sp>
        </p:grpSp>
        <p:pic>
          <p:nvPicPr>
            <p:cNvPr id="46" name="Picture 45" descr="A picture containing surface chart&#10;&#10;Description automatically generated">
              <a:extLst>
                <a:ext uri="{FF2B5EF4-FFF2-40B4-BE49-F238E27FC236}">
                  <a16:creationId xmlns:a16="http://schemas.microsoft.com/office/drawing/2014/main" id="{B002EDCD-85C1-407C-7FD9-02C65F21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58886" y="2076352"/>
              <a:ext cx="1314450" cy="135255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7905E11-3006-C433-BF59-ACC3E7DA2552}"/>
              </a:ext>
            </a:extLst>
          </p:cNvPr>
          <p:cNvGrpSpPr/>
          <p:nvPr/>
        </p:nvGrpSpPr>
        <p:grpSpPr>
          <a:xfrm>
            <a:off x="10664167" y="1990627"/>
            <a:ext cx="1706605" cy="3974031"/>
            <a:chOff x="10242346" y="1990627"/>
            <a:chExt cx="1706605" cy="39740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F371A3-14C8-CCE2-031B-3DDBA1CB8AD7}"/>
                </a:ext>
              </a:extLst>
            </p:cNvPr>
            <p:cNvGrpSpPr/>
            <p:nvPr/>
          </p:nvGrpSpPr>
          <p:grpSpPr>
            <a:xfrm>
              <a:off x="10242346" y="4266422"/>
              <a:ext cx="1706605" cy="1698236"/>
              <a:chOff x="9357882" y="5171297"/>
              <a:chExt cx="1706605" cy="1698236"/>
            </a:xfrm>
          </p:grpSpPr>
          <p:pic>
            <p:nvPicPr>
              <p:cNvPr id="18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8B58253B-62B4-8D25-FD4D-A2D056C89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17068" y="5171297"/>
                <a:ext cx="1381125" cy="138112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994559-6124-0F4D-85D2-951717B0928C}"/>
                  </a:ext>
                </a:extLst>
              </p:cNvPr>
              <p:cNvSpPr txBox="1"/>
              <p:nvPr/>
            </p:nvSpPr>
            <p:spPr>
              <a:xfrm>
                <a:off x="9357882" y="6469423"/>
                <a:ext cx="1706605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Ground truth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B390192-775A-E50E-C0E2-B08342D7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81360" y="1990627"/>
              <a:ext cx="1381125" cy="15240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788C89-4AE8-A353-5930-80B8C7F004CD}"/>
              </a:ext>
            </a:extLst>
          </p:cNvPr>
          <p:cNvGrpSpPr/>
          <p:nvPr/>
        </p:nvGrpSpPr>
        <p:grpSpPr>
          <a:xfrm>
            <a:off x="9492750" y="2065661"/>
            <a:ext cx="1306406" cy="3360542"/>
            <a:chOff x="9070929" y="2133697"/>
            <a:chExt cx="1306406" cy="33605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D27D9E-CE84-DE62-42AD-E1179A384FB4}"/>
                </a:ext>
              </a:extLst>
            </p:cNvPr>
            <p:cNvSpPr/>
            <p:nvPr/>
          </p:nvSpPr>
          <p:spPr>
            <a:xfrm>
              <a:off x="9213805" y="4331250"/>
              <a:ext cx="1163530" cy="116298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151FE2E-92E3-399F-F8C0-322D98CECBC9}"/>
                </a:ext>
              </a:extLst>
            </p:cNvPr>
            <p:cNvSpPr/>
            <p:nvPr/>
          </p:nvSpPr>
          <p:spPr>
            <a:xfrm>
              <a:off x="9070929" y="2133697"/>
              <a:ext cx="1251977" cy="121061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F5CFC11-C406-5802-CF7E-7702E74FC030}"/>
              </a:ext>
            </a:extLst>
          </p:cNvPr>
          <p:cNvGrpSpPr/>
          <p:nvPr/>
        </p:nvGrpSpPr>
        <p:grpSpPr>
          <a:xfrm>
            <a:off x="-650" y="2103919"/>
            <a:ext cx="2365632" cy="2305232"/>
            <a:chOff x="5149653" y="2886330"/>
            <a:chExt cx="2365632" cy="23052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437C52-C401-9726-364D-CBD3641768EB}"/>
                </a:ext>
              </a:extLst>
            </p:cNvPr>
            <p:cNvSpPr txBox="1"/>
            <p:nvPr/>
          </p:nvSpPr>
          <p:spPr>
            <a:xfrm>
              <a:off x="5149653" y="4777723"/>
              <a:ext cx="2365632" cy="4138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>
                  <a:solidFill>
                    <a:srgbClr val="136BAB"/>
                  </a:solidFill>
                </a:rPr>
                <a:t>boundABCSpline</a:t>
              </a:r>
              <a:endParaRPr lang="en-US">
                <a:solidFill>
                  <a:srgbClr val="136BAB"/>
                </a:solidFill>
                <a:cs typeface="Calibri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AF04CB6-BE21-1CC3-8495-AA62A78FDC02}"/>
                </a:ext>
              </a:extLst>
            </p:cNvPr>
            <p:cNvSpPr txBox="1"/>
            <p:nvPr/>
          </p:nvSpPr>
          <p:spPr>
            <a:xfrm>
              <a:off x="5414992" y="2886330"/>
              <a:ext cx="135870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136BAB"/>
                  </a:solidFill>
                  <a:ea typeface="+mn-lt"/>
                  <a:cs typeface="+mn-lt"/>
                </a:rPr>
                <a:t>ABCSpline</a:t>
              </a:r>
              <a:endParaRPr lang="en-US">
                <a:solidFill>
                  <a:srgbClr val="136BAB"/>
                </a:solidFill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33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4891682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Patch Fitting - 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Ablation</a:t>
            </a:r>
            <a:r>
              <a:rPr lang="en-US" sz="2400">
                <a:ea typeface="+mn-lt"/>
                <a:cs typeface="+mn-lt"/>
              </a:rPr>
              <a:t>:</a:t>
            </a:r>
            <a:endParaRPr lang="en-US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B2E3D5-98AA-606C-294A-F2BF7A141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98717"/>
              </p:ext>
            </p:extLst>
          </p:nvPr>
        </p:nvGraphicFramePr>
        <p:xfrm>
          <a:off x="610972" y="2423297"/>
          <a:ext cx="5203563" cy="2206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566">
                  <a:extLst>
                    <a:ext uri="{9D8B030D-6E8A-4147-A177-3AD203B41FA5}">
                      <a16:colId xmlns:a16="http://schemas.microsoft.com/office/drawing/2014/main" val="2685133756"/>
                    </a:ext>
                  </a:extLst>
                </a:gridCol>
                <a:gridCol w="1290594">
                  <a:extLst>
                    <a:ext uri="{9D8B030D-6E8A-4147-A177-3AD203B41FA5}">
                      <a16:colId xmlns:a16="http://schemas.microsoft.com/office/drawing/2014/main" val="2199927762"/>
                    </a:ext>
                  </a:extLst>
                </a:gridCol>
                <a:gridCol w="1139566">
                  <a:extLst>
                    <a:ext uri="{9D8B030D-6E8A-4147-A177-3AD203B41FA5}">
                      <a16:colId xmlns:a16="http://schemas.microsoft.com/office/drawing/2014/main" val="4074229113"/>
                    </a:ext>
                  </a:extLst>
                </a:gridCol>
                <a:gridCol w="1633837">
                  <a:extLst>
                    <a:ext uri="{9D8B030D-6E8A-4147-A177-3AD203B41FA5}">
                      <a16:colId xmlns:a16="http://schemas.microsoft.com/office/drawing/2014/main" val="4122105539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Initial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GB" sz="2000"/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>
                          <a:latin typeface="Calibri"/>
                        </a:rPr>
                        <a:t>Global</a:t>
                      </a:r>
                      <a:endParaRPr lang="en-US" sz="2000" b="1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>
                          <a:latin typeface="Calibri"/>
                        </a:rPr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>
                          <a:latin typeface="Calibri"/>
                        </a:rPr>
                        <a:t>estimate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/>
                        <a:t>Local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/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/>
                        <a:t>estimate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3112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/>
                        <a:t>Yes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/>
                        <a:t>0.0150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 i="0" u="none" strike="noStrike" noProof="0">
                          <a:latin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/>
                        <a:t>0.0116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88153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/>
                        <a:t>0.0096</a:t>
                      </a: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6703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8581A8-C101-C8DF-1E0C-D591DCA7B35D}"/>
              </a:ext>
            </a:extLst>
          </p:cNvPr>
          <p:cNvCxnSpPr/>
          <p:nvPr/>
        </p:nvCxnSpPr>
        <p:spPr>
          <a:xfrm>
            <a:off x="6091881" y="1715530"/>
            <a:ext cx="13731" cy="4407242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437C52-C401-9726-364D-CBD3641768EB}"/>
              </a:ext>
            </a:extLst>
          </p:cNvPr>
          <p:cNvSpPr txBox="1"/>
          <p:nvPr/>
        </p:nvSpPr>
        <p:spPr>
          <a:xfrm>
            <a:off x="2553815" y="4853544"/>
            <a:ext cx="14594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err="1">
                <a:solidFill>
                  <a:schemeClr val="accent5"/>
                </a:solidFill>
              </a:rPr>
              <a:t>ABCSpline</a:t>
            </a:r>
            <a:endParaRPr lang="en-US" err="1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805DEC75-C06C-EF9A-EAFE-BD1B2CD8D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345722"/>
              </p:ext>
            </p:extLst>
          </p:nvPr>
        </p:nvGraphicFramePr>
        <p:xfrm>
          <a:off x="6363729" y="2437027"/>
          <a:ext cx="5203563" cy="2206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566">
                  <a:extLst>
                    <a:ext uri="{9D8B030D-6E8A-4147-A177-3AD203B41FA5}">
                      <a16:colId xmlns:a16="http://schemas.microsoft.com/office/drawing/2014/main" val="2685133756"/>
                    </a:ext>
                  </a:extLst>
                </a:gridCol>
                <a:gridCol w="1290594">
                  <a:extLst>
                    <a:ext uri="{9D8B030D-6E8A-4147-A177-3AD203B41FA5}">
                      <a16:colId xmlns:a16="http://schemas.microsoft.com/office/drawing/2014/main" val="2199927762"/>
                    </a:ext>
                  </a:extLst>
                </a:gridCol>
                <a:gridCol w="1139566">
                  <a:extLst>
                    <a:ext uri="{9D8B030D-6E8A-4147-A177-3AD203B41FA5}">
                      <a16:colId xmlns:a16="http://schemas.microsoft.com/office/drawing/2014/main" val="4074229113"/>
                    </a:ext>
                  </a:extLst>
                </a:gridCol>
                <a:gridCol w="1633837">
                  <a:extLst>
                    <a:ext uri="{9D8B030D-6E8A-4147-A177-3AD203B41FA5}">
                      <a16:colId xmlns:a16="http://schemas.microsoft.com/office/drawing/2014/main" val="4122105539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Initial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GB" sz="2000" dirty="0"/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>
                          <a:latin typeface="Calibri"/>
                        </a:rPr>
                        <a:t>Global</a:t>
                      </a:r>
                      <a:endParaRPr lang="en-US" sz="2000" b="1" i="0" u="none" strike="noStrike" noProof="0" dirty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>
                          <a:latin typeface="Calibri"/>
                        </a:rPr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>
                          <a:latin typeface="Calibri"/>
                        </a:rPr>
                        <a:t>estimate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/>
                        <a:t>Local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/>
                        <a:t>surface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/>
                        <a:t>estimate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3112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dirty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 dirty="0"/>
                        <a:t>0.00095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 i="0" u="none" strike="noStrike" noProof="0" dirty="0">
                          <a:latin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0.00038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88153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/>
                        <a:t>0.00035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67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32D86A7-8553-E6BC-EAD4-947208EE1650}"/>
              </a:ext>
            </a:extLst>
          </p:cNvPr>
          <p:cNvSpPr txBox="1"/>
          <p:nvPr/>
        </p:nvSpPr>
        <p:spPr>
          <a:xfrm>
            <a:off x="8066301" y="4853543"/>
            <a:ext cx="206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err="1">
                <a:solidFill>
                  <a:schemeClr val="accent5"/>
                </a:solidFill>
              </a:rPr>
              <a:t>boundABCSpline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270880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299272"/>
            <a:ext cx="6272009" cy="6057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Patch Fitting Evaluation-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Quantitative results</a:t>
            </a:r>
            <a:r>
              <a:rPr lang="en-US" sz="2400" dirty="0">
                <a:ea typeface="+mn-lt"/>
                <a:cs typeface="+mn-lt"/>
              </a:rPr>
              <a:t> :</a:t>
            </a:r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B2E3D5-98AA-606C-294A-F2BF7A141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833109"/>
              </p:ext>
            </p:extLst>
          </p:nvPr>
        </p:nvGraphicFramePr>
        <p:xfrm>
          <a:off x="503464" y="1864178"/>
          <a:ext cx="5361206" cy="417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639">
                  <a:extLst>
                    <a:ext uri="{9D8B030D-6E8A-4147-A177-3AD203B41FA5}">
                      <a16:colId xmlns:a16="http://schemas.microsoft.com/office/drawing/2014/main" val="2685133756"/>
                    </a:ext>
                  </a:extLst>
                </a:gridCol>
                <a:gridCol w="978521">
                  <a:extLst>
                    <a:ext uri="{9D8B030D-6E8A-4147-A177-3AD203B41FA5}">
                      <a16:colId xmlns:a16="http://schemas.microsoft.com/office/drawing/2014/main" val="2199927762"/>
                    </a:ext>
                  </a:extLst>
                </a:gridCol>
                <a:gridCol w="799356">
                  <a:extLst>
                    <a:ext uri="{9D8B030D-6E8A-4147-A177-3AD203B41FA5}">
                      <a16:colId xmlns:a16="http://schemas.microsoft.com/office/drawing/2014/main" val="4074229113"/>
                    </a:ext>
                  </a:extLst>
                </a:gridCol>
                <a:gridCol w="1157690">
                  <a:extLst>
                    <a:ext uri="{9D8B030D-6E8A-4147-A177-3AD203B41FA5}">
                      <a16:colId xmlns:a16="http://schemas.microsoft.com/office/drawing/2014/main" val="4122105539"/>
                    </a:ext>
                  </a:extLst>
                </a:gridCol>
              </a:tblGrid>
              <a:tr h="72590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Initial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dirty="0"/>
                        <a:t>Loss, </a:t>
                      </a:r>
                      <a:r>
                        <a:rPr lang="en-GB" sz="2000" b="0" i="0" u="none" strike="noStrike" noProof="0" dirty="0">
                          <a:latin typeface="Calibri"/>
                        </a:rPr>
                        <a:t>α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3112"/>
                  </a:ext>
                </a:extLst>
              </a:tr>
              <a:tr h="890260">
                <a:tc>
                  <a:txBody>
                    <a:bodyPr/>
                    <a:lstStyle/>
                    <a:p>
                      <a:r>
                        <a:rPr lang="en-GB" sz="2000" dirty="0" err="1"/>
                        <a:t>SplineOptim</a:t>
                      </a:r>
                      <a:r>
                        <a:rPr lang="en-GB" sz="2000" dirty="0"/>
                        <a:t> </a:t>
                      </a:r>
                      <a:endParaRPr lang="en-US" sz="2000" dirty="0"/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 dirty="0">
                          <a:latin typeface="Calibri"/>
                        </a:rPr>
                        <a:t>[</a:t>
                      </a:r>
                      <a:r>
                        <a:rPr lang="en-GB" sz="1600" b="0" i="0" u="none" strike="noStrike" noProof="0" dirty="0" err="1">
                          <a:latin typeface="Calibri"/>
                        </a:rPr>
                        <a:t>Bingol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 and Krishnamurthy, 2019]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0.1732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02492"/>
                  </a:ext>
                </a:extLst>
              </a:tr>
              <a:tr h="643728">
                <a:tc>
                  <a:txBody>
                    <a:bodyPr/>
                    <a:lstStyle/>
                    <a:p>
                      <a:r>
                        <a:rPr lang="en-GB" sz="2000" dirty="0" err="1"/>
                        <a:t>Parsenet</a:t>
                      </a:r>
                      <a:r>
                        <a:rPr lang="en-GB" sz="1600" dirty="0"/>
                        <a:t> 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[Sharma </a:t>
                      </a:r>
                      <a:r>
                        <a:rPr lang="en-GB" sz="1600" b="0" i="1" u="none" strike="noStrike" noProof="0" dirty="0">
                          <a:latin typeface="Calibri"/>
                        </a:rPr>
                        <a:t>et al.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, 2020] 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0.0867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881535"/>
                  </a:ext>
                </a:extLst>
              </a:tr>
              <a:tr h="424586">
                <a:tc>
                  <a:txBody>
                    <a:bodyPr/>
                    <a:lstStyle/>
                    <a:p>
                      <a:r>
                        <a:rPr lang="en-GB" sz="2000" err="1"/>
                        <a:t>modParsenet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0.0428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872744"/>
                  </a:ext>
                </a:extLst>
              </a:tr>
              <a:tr h="643728">
                <a:tc>
                  <a:txBody>
                    <a:bodyPr/>
                    <a:lstStyle/>
                    <a:p>
                      <a:r>
                        <a:rPr lang="en-GB" sz="2000" dirty="0" err="1"/>
                        <a:t>Foldingnet</a:t>
                      </a:r>
                      <a:r>
                        <a:rPr lang="en-GB" sz="2000" dirty="0"/>
                        <a:t> 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[Yang </a:t>
                      </a:r>
                      <a:r>
                        <a:rPr lang="en-GB" sz="1600" b="0" i="1" u="none" strike="noStrike" noProof="0" dirty="0">
                          <a:latin typeface="Calibri"/>
                        </a:rPr>
                        <a:t>et al.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, 2018] </a:t>
                      </a:r>
                      <a:endParaRPr lang="en-GB" sz="16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0.0135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86618"/>
                  </a:ext>
                </a:extLst>
              </a:tr>
              <a:tr h="424586">
                <a:tc>
                  <a:txBody>
                    <a:bodyPr/>
                    <a:lstStyle/>
                    <a:p>
                      <a:r>
                        <a:rPr lang="en-GB" sz="2000" err="1"/>
                        <a:t>modFoldingnet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/>
                        <a:t>0.0313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335104"/>
                  </a:ext>
                </a:extLst>
              </a:tr>
              <a:tr h="424586">
                <a:tc>
                  <a:txBody>
                    <a:bodyPr/>
                    <a:lstStyle/>
                    <a:p>
                      <a:r>
                        <a:rPr lang="en-GB" sz="2000" err="1"/>
                        <a:t>StPNet</a:t>
                      </a:r>
                      <a:endParaRPr lang="en-GB" sz="20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 dirty="0"/>
                        <a:t>0.0110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492164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8581A8-C101-C8DF-1E0C-D591DCA7B35D}"/>
              </a:ext>
            </a:extLst>
          </p:cNvPr>
          <p:cNvCxnSpPr/>
          <p:nvPr/>
        </p:nvCxnSpPr>
        <p:spPr>
          <a:xfrm>
            <a:off x="6170030" y="1796436"/>
            <a:ext cx="13731" cy="4517079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437C52-C401-9726-364D-CBD3641768EB}"/>
              </a:ext>
            </a:extLst>
          </p:cNvPr>
          <p:cNvSpPr txBox="1"/>
          <p:nvPr/>
        </p:nvSpPr>
        <p:spPr>
          <a:xfrm>
            <a:off x="2237725" y="5981958"/>
            <a:ext cx="2365632" cy="4138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ABCSplineClosed</a:t>
            </a:r>
            <a:endParaRPr lang="en-US" dirty="0" err="1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DE0DEBB-3CC6-C174-9CDD-CC8CC268E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88256"/>
              </p:ext>
            </p:extLst>
          </p:nvPr>
        </p:nvGraphicFramePr>
        <p:xfrm>
          <a:off x="6504214" y="1748517"/>
          <a:ext cx="5320389" cy="4312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138">
                  <a:extLst>
                    <a:ext uri="{9D8B030D-6E8A-4147-A177-3AD203B41FA5}">
                      <a16:colId xmlns:a16="http://schemas.microsoft.com/office/drawing/2014/main" val="203434310"/>
                    </a:ext>
                  </a:extLst>
                </a:gridCol>
                <a:gridCol w="988866">
                  <a:extLst>
                    <a:ext uri="{9D8B030D-6E8A-4147-A177-3AD203B41FA5}">
                      <a16:colId xmlns:a16="http://schemas.microsoft.com/office/drawing/2014/main" val="2678117651"/>
                    </a:ext>
                  </a:extLst>
                </a:gridCol>
                <a:gridCol w="710312">
                  <a:extLst>
                    <a:ext uri="{9D8B030D-6E8A-4147-A177-3AD203B41FA5}">
                      <a16:colId xmlns:a16="http://schemas.microsoft.com/office/drawing/2014/main" val="2512871009"/>
                    </a:ext>
                  </a:extLst>
                </a:gridCol>
                <a:gridCol w="1142073">
                  <a:extLst>
                    <a:ext uri="{9D8B030D-6E8A-4147-A177-3AD203B41FA5}">
                      <a16:colId xmlns:a16="http://schemas.microsoft.com/office/drawing/2014/main" val="3293211896"/>
                    </a:ext>
                  </a:extLst>
                </a:gridCol>
              </a:tblGrid>
              <a:tr h="8002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Method​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Initial 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2000" dirty="0">
                          <a:effectLst/>
                        </a:rPr>
                        <a:t>surface​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Loss, </a:t>
                      </a:r>
                      <a:r>
                        <a:rPr lang="el-GR" sz="2000" dirty="0">
                          <a:effectLst/>
                        </a:rPr>
                        <a:t>α​</a:t>
                      </a:r>
                      <a:endParaRPr lang="el-GR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Error​</a:t>
                      </a: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165977"/>
                  </a:ext>
                </a:extLst>
              </a:tr>
              <a:tr h="881665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SplineOptim</a:t>
                      </a:r>
                      <a:r>
                        <a:rPr lang="en-GB" sz="2000" dirty="0">
                          <a:effectLst/>
                        </a:rPr>
                        <a:t> ​</a:t>
                      </a:r>
                      <a:endParaRPr lang="en-GB" dirty="0">
                        <a:effectLst/>
                      </a:endParaRPr>
                    </a:p>
                    <a:p>
                      <a:pPr fontAlgn="base"/>
                      <a:r>
                        <a:rPr lang="en-GB" sz="1600" dirty="0">
                          <a:effectLst/>
                        </a:rPr>
                        <a:t>[</a:t>
                      </a:r>
                      <a:r>
                        <a:rPr lang="en-GB" sz="1600" dirty="0" err="1">
                          <a:effectLst/>
                        </a:rPr>
                        <a:t>Bingol</a:t>
                      </a:r>
                      <a:r>
                        <a:rPr lang="en-GB" sz="1600" dirty="0">
                          <a:effectLst/>
                        </a:rPr>
                        <a:t> and Krishnamurthy, 2019]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-​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-​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0.1050​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14801"/>
                  </a:ext>
                </a:extLst>
              </a:tr>
              <a:tr h="637512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Parsenet</a:t>
                      </a:r>
                      <a:r>
                        <a:rPr lang="en-GB" sz="1600" dirty="0">
                          <a:effectLst/>
                        </a:rPr>
                        <a:t> [Sharma </a:t>
                      </a:r>
                      <a:r>
                        <a:rPr lang="en-GB" sz="1600" i="1" dirty="0">
                          <a:effectLst/>
                        </a:rPr>
                        <a:t>et al.</a:t>
                      </a:r>
                      <a:r>
                        <a:rPr lang="en-GB" sz="1600" dirty="0">
                          <a:effectLst/>
                        </a:rPr>
                        <a:t>, 2020]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No​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0.0722​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45854"/>
                  </a:ext>
                </a:extLst>
              </a:tr>
              <a:tr h="556126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modParsenet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 0.0263​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32362"/>
                  </a:ext>
                </a:extLst>
              </a:tr>
              <a:tr h="637512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Foldingnet</a:t>
                      </a: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1600" dirty="0">
                          <a:effectLst/>
                        </a:rPr>
                        <a:t>[Yang </a:t>
                      </a:r>
                      <a:r>
                        <a:rPr lang="en-GB" sz="1600" i="1" dirty="0">
                          <a:effectLst/>
                        </a:rPr>
                        <a:t>et al.,</a:t>
                      </a:r>
                      <a:r>
                        <a:rPr lang="en-GB" sz="1600" dirty="0">
                          <a:effectLst/>
                        </a:rPr>
                        <a:t> 2018] 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No​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0.0100​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139480"/>
                  </a:ext>
                </a:extLst>
              </a:tr>
              <a:tr h="393358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modFoldingnet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0.0098​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75476"/>
                  </a:ext>
                </a:extLst>
              </a:tr>
              <a:tr h="393358">
                <a:tc>
                  <a:txBody>
                    <a:bodyPr/>
                    <a:lstStyle/>
                    <a:p>
                      <a:pPr fontAlgn="base"/>
                      <a:r>
                        <a:rPr lang="en-GB" sz="2000" dirty="0" err="1">
                          <a:effectLst/>
                        </a:rPr>
                        <a:t>StPNet</a:t>
                      </a:r>
                      <a:r>
                        <a:rPr lang="en-GB" sz="2000" dirty="0">
                          <a:effectLst/>
                        </a:rPr>
                        <a:t>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Yes​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1​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b="1" dirty="0">
                          <a:effectLst/>
                        </a:rPr>
                        <a:t>0.0069​</a:t>
                      </a:r>
                      <a:endParaRPr lang="en-GB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565057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BD11BBF1-30B8-4F87-E2B4-21E830A19BC5}"/>
              </a:ext>
            </a:extLst>
          </p:cNvPr>
          <p:cNvSpPr txBox="1"/>
          <p:nvPr/>
        </p:nvSpPr>
        <p:spPr>
          <a:xfrm>
            <a:off x="7792160" y="6045911"/>
            <a:ext cx="28690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boundABCSplineClosed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0429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28600"/>
            <a:ext cx="6264654" cy="59884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Patch Fitting Evaluation-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Qualitative results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7A043-017B-8EB3-3DEF-4FA296F1C9F8}"/>
              </a:ext>
            </a:extLst>
          </p:cNvPr>
          <p:cNvGrpSpPr/>
          <p:nvPr/>
        </p:nvGrpSpPr>
        <p:grpSpPr>
          <a:xfrm>
            <a:off x="894416" y="2218877"/>
            <a:ext cx="1686564" cy="3423867"/>
            <a:chOff x="894416" y="2218877"/>
            <a:chExt cx="1686564" cy="34238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988F6-7FF7-5C5C-CE7B-FEA437E5B71B}"/>
                </a:ext>
              </a:extLst>
            </p:cNvPr>
            <p:cNvGrpSpPr/>
            <p:nvPr/>
          </p:nvGrpSpPr>
          <p:grpSpPr>
            <a:xfrm>
              <a:off x="894416" y="3966447"/>
              <a:ext cx="1686564" cy="1676297"/>
              <a:chOff x="7262559" y="1435518"/>
              <a:chExt cx="1686564" cy="1676297"/>
            </a:xfrm>
          </p:grpSpPr>
          <p:pic>
            <p:nvPicPr>
              <p:cNvPr id="11" name="Picture 11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77F509F5-6F46-E92D-E825-0DD01682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62559" y="1435518"/>
                <a:ext cx="1305259" cy="129593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BF1062-685C-023B-9052-67C79046C83D}"/>
                  </a:ext>
                </a:extLst>
              </p:cNvPr>
              <p:cNvSpPr txBox="1"/>
              <p:nvPr/>
            </p:nvSpPr>
            <p:spPr>
              <a:xfrm>
                <a:off x="7311166" y="2704840"/>
                <a:ext cx="1637957" cy="4069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Input strokes</a:t>
                </a:r>
                <a:endParaRPr lang="en-US"/>
              </a:p>
            </p:txBody>
          </p:sp>
        </p:grpSp>
        <p:pic>
          <p:nvPicPr>
            <p:cNvPr id="58" name="Picture 57" descr="A picture containing seat&#10;&#10;Description automatically generated">
              <a:extLst>
                <a:ext uri="{FF2B5EF4-FFF2-40B4-BE49-F238E27FC236}">
                  <a16:creationId xmlns:a16="http://schemas.microsoft.com/office/drawing/2014/main" id="{8C8C9DE9-442D-80CB-8B06-5BB68EC2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053" y="2218877"/>
              <a:ext cx="1314450" cy="1362075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C3C232-8F83-2672-7FF4-8F1E46A607E9}"/>
              </a:ext>
            </a:extLst>
          </p:cNvPr>
          <p:cNvGrpSpPr/>
          <p:nvPr/>
        </p:nvGrpSpPr>
        <p:grpSpPr>
          <a:xfrm>
            <a:off x="2312063" y="2131982"/>
            <a:ext cx="1658931" cy="3490413"/>
            <a:chOff x="2312063" y="2131982"/>
            <a:chExt cx="1658931" cy="34904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06B4D3-7ECB-4949-2870-F0EE6E93F69E}"/>
                </a:ext>
              </a:extLst>
            </p:cNvPr>
            <p:cNvGrpSpPr/>
            <p:nvPr/>
          </p:nvGrpSpPr>
          <p:grpSpPr>
            <a:xfrm>
              <a:off x="2397882" y="3862647"/>
              <a:ext cx="1573112" cy="1759748"/>
              <a:chOff x="9133417" y="1358932"/>
              <a:chExt cx="1573112" cy="1759748"/>
            </a:xfrm>
          </p:grpSpPr>
          <p:pic>
            <p:nvPicPr>
              <p:cNvPr id="12" name="Picture 12" descr="Shape, surface chart&#10;&#10;Description automatically generated">
                <a:extLst>
                  <a:ext uri="{FF2B5EF4-FFF2-40B4-BE49-F238E27FC236}">
                    <a16:creationId xmlns:a16="http://schemas.microsoft.com/office/drawing/2014/main" id="{22564724-E722-B862-2A5C-EB201E66A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417" y="1358932"/>
                <a:ext cx="1444891" cy="129844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55C1DA-E42E-7E41-94AA-6CE8044A684C}"/>
                  </a:ext>
                </a:extLst>
              </p:cNvPr>
              <p:cNvSpPr txBox="1"/>
              <p:nvPr/>
            </p:nvSpPr>
            <p:spPr>
              <a:xfrm>
                <a:off x="9164680" y="2704841"/>
                <a:ext cx="1541849" cy="41383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SplineOptim</a:t>
                </a:r>
                <a:endParaRPr lang="en-US" err="1"/>
              </a:p>
            </p:txBody>
          </p:sp>
        </p:grpSp>
        <p:pic>
          <p:nvPicPr>
            <p:cNvPr id="56" name="Picture 5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B54656-6FA0-8FF9-BFD4-36F03F45F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2063" y="2131982"/>
              <a:ext cx="1466850" cy="13716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5A6B83-19F6-7691-DA52-785E338A6E94}"/>
              </a:ext>
            </a:extLst>
          </p:cNvPr>
          <p:cNvGrpSpPr/>
          <p:nvPr/>
        </p:nvGrpSpPr>
        <p:grpSpPr>
          <a:xfrm>
            <a:off x="3470876" y="2130197"/>
            <a:ext cx="1609726" cy="3444510"/>
            <a:chOff x="3470876" y="2130197"/>
            <a:chExt cx="1609726" cy="34445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333A096-586D-3227-7170-EE527075A419}"/>
                </a:ext>
              </a:extLst>
            </p:cNvPr>
            <p:cNvGrpSpPr/>
            <p:nvPr/>
          </p:nvGrpSpPr>
          <p:grpSpPr>
            <a:xfrm>
              <a:off x="3470876" y="3979451"/>
              <a:ext cx="1479463" cy="1595256"/>
              <a:chOff x="10709876" y="1516558"/>
              <a:chExt cx="1479463" cy="1595256"/>
            </a:xfrm>
          </p:grpSpPr>
          <p:pic>
            <p:nvPicPr>
              <p:cNvPr id="13" name="Picture 13">
                <a:extLst>
                  <a:ext uri="{FF2B5EF4-FFF2-40B4-BE49-F238E27FC236}">
                    <a16:creationId xmlns:a16="http://schemas.microsoft.com/office/drawing/2014/main" id="{AB142346-7E2B-59B4-B990-CABC17C47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09876" y="1516558"/>
                <a:ext cx="1371600" cy="113385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2A4588D-FB20-EB1C-3E86-B05E490F1028}"/>
                  </a:ext>
                </a:extLst>
              </p:cNvPr>
              <p:cNvSpPr txBox="1"/>
              <p:nvPr/>
            </p:nvSpPr>
            <p:spPr>
              <a:xfrm>
                <a:off x="11031923" y="2697975"/>
                <a:ext cx="1157416" cy="41383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Parsenet</a:t>
                </a:r>
                <a:endParaRPr lang="en-US" err="1"/>
              </a:p>
            </p:txBody>
          </p:sp>
        </p:grpSp>
        <p:pic>
          <p:nvPicPr>
            <p:cNvPr id="54" name="Picture 53" descr="A picture containing sport kite&#10;&#10;Description automatically generated">
              <a:extLst>
                <a:ext uri="{FF2B5EF4-FFF2-40B4-BE49-F238E27FC236}">
                  <a16:creationId xmlns:a16="http://schemas.microsoft.com/office/drawing/2014/main" id="{01E7CBE9-6C8E-3464-A17F-7D5694A6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9002" y="2130197"/>
              <a:ext cx="1371600" cy="124007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DF55984-650B-FD88-DFE0-83DF5B642D62}"/>
              </a:ext>
            </a:extLst>
          </p:cNvPr>
          <p:cNvGrpSpPr/>
          <p:nvPr/>
        </p:nvGrpSpPr>
        <p:grpSpPr>
          <a:xfrm>
            <a:off x="4793195" y="2171233"/>
            <a:ext cx="1872503" cy="3384289"/>
            <a:chOff x="4793195" y="2171233"/>
            <a:chExt cx="1872503" cy="33842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7F9E34C-E1FD-24AE-F913-DE3D874E0451}"/>
                </a:ext>
              </a:extLst>
            </p:cNvPr>
            <p:cNvGrpSpPr/>
            <p:nvPr/>
          </p:nvGrpSpPr>
          <p:grpSpPr>
            <a:xfrm>
              <a:off x="5082660" y="3892265"/>
              <a:ext cx="1583038" cy="1663257"/>
              <a:chOff x="7470713" y="3109855"/>
              <a:chExt cx="1583038" cy="1663257"/>
            </a:xfrm>
          </p:grpSpPr>
          <p:pic>
            <p:nvPicPr>
              <p:cNvPr id="17" name="Picture 17">
                <a:extLst>
                  <a:ext uri="{FF2B5EF4-FFF2-40B4-BE49-F238E27FC236}">
                    <a16:creationId xmlns:a16="http://schemas.microsoft.com/office/drawing/2014/main" id="{31330A0F-CCFC-CCCF-18C1-E6A25E924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70734" y="3109855"/>
                <a:ext cx="1383179" cy="139342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684175-C50E-39FD-3468-1AFFCE7DDFAD}"/>
                  </a:ext>
                </a:extLst>
              </p:cNvPr>
              <p:cNvSpPr txBox="1"/>
              <p:nvPr/>
            </p:nvSpPr>
            <p:spPr>
              <a:xfrm>
                <a:off x="7470713" y="4366138"/>
                <a:ext cx="1583038" cy="40697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modParsenet</a:t>
                </a:r>
                <a:endParaRPr lang="en-US" err="1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8012660-1AAB-B263-F48F-0392CCE12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3195" y="2171233"/>
              <a:ext cx="1581150" cy="1256811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3554503-6615-912D-ACF2-52D18DF051B4}"/>
              </a:ext>
            </a:extLst>
          </p:cNvPr>
          <p:cNvGrpSpPr/>
          <p:nvPr/>
        </p:nvGrpSpPr>
        <p:grpSpPr>
          <a:xfrm>
            <a:off x="6496854" y="2122991"/>
            <a:ext cx="1400441" cy="3438969"/>
            <a:chOff x="6496854" y="2122991"/>
            <a:chExt cx="1400441" cy="34389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CB0C874-B764-D4A6-71E1-AA9A1EEDA1C2}"/>
                </a:ext>
              </a:extLst>
            </p:cNvPr>
            <p:cNvGrpSpPr/>
            <p:nvPr/>
          </p:nvGrpSpPr>
          <p:grpSpPr>
            <a:xfrm>
              <a:off x="6517692" y="3980149"/>
              <a:ext cx="1337589" cy="1581811"/>
              <a:chOff x="9307156" y="3150113"/>
              <a:chExt cx="1337589" cy="1581811"/>
            </a:xfrm>
          </p:grpSpPr>
          <p:pic>
            <p:nvPicPr>
              <p:cNvPr id="14" name="Picture 14" descr="A picture containing accessory&#10;&#10;Description automatically generated">
                <a:extLst>
                  <a:ext uri="{FF2B5EF4-FFF2-40B4-BE49-F238E27FC236}">
                    <a16:creationId xmlns:a16="http://schemas.microsoft.com/office/drawing/2014/main" id="{463A4DE8-F8E3-066E-74B2-E02C56C9D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7156" y="3150113"/>
                <a:ext cx="1280067" cy="124426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8FF42A-E610-AD05-730F-AB2EA68E1EF8}"/>
                  </a:ext>
                </a:extLst>
              </p:cNvPr>
              <p:cNvSpPr txBox="1"/>
              <p:nvPr/>
            </p:nvSpPr>
            <p:spPr>
              <a:xfrm>
                <a:off x="9308842" y="4324949"/>
                <a:ext cx="1335903" cy="4069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Foldingnet</a:t>
                </a:r>
                <a:endParaRPr lang="en-US" err="1"/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EEDD15F-F24C-FA72-6D9C-1218F2F4C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6854" y="2122991"/>
              <a:ext cx="1400441" cy="138112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C57077A-7048-806A-D2C6-F20E2EC1B0B6}"/>
              </a:ext>
            </a:extLst>
          </p:cNvPr>
          <p:cNvGrpSpPr/>
          <p:nvPr/>
        </p:nvGrpSpPr>
        <p:grpSpPr>
          <a:xfrm>
            <a:off x="7897683" y="2131901"/>
            <a:ext cx="1940009" cy="3375567"/>
            <a:chOff x="7897683" y="2131901"/>
            <a:chExt cx="1940009" cy="33755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278D99-4A2B-4482-21EA-8E812B7E5D08}"/>
                </a:ext>
              </a:extLst>
            </p:cNvPr>
            <p:cNvGrpSpPr/>
            <p:nvPr/>
          </p:nvGrpSpPr>
          <p:grpSpPr>
            <a:xfrm>
              <a:off x="7897683" y="3967794"/>
              <a:ext cx="1940009" cy="1539674"/>
              <a:chOff x="10517059" y="3185383"/>
              <a:chExt cx="1940009" cy="1539674"/>
            </a:xfrm>
          </p:grpSpPr>
          <p:pic>
            <p:nvPicPr>
              <p:cNvPr id="15" name="Picture 15">
                <a:extLst>
                  <a:ext uri="{FF2B5EF4-FFF2-40B4-BE49-F238E27FC236}">
                    <a16:creationId xmlns:a16="http://schemas.microsoft.com/office/drawing/2014/main" id="{E17DAD2F-F9E3-58EA-06E4-88306919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07743" y="3185383"/>
                <a:ext cx="1171575" cy="107846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5A4F0F-44CC-0132-ED21-8D4E27770500}"/>
                  </a:ext>
                </a:extLst>
              </p:cNvPr>
              <p:cNvSpPr txBox="1"/>
              <p:nvPr/>
            </p:nvSpPr>
            <p:spPr>
              <a:xfrm>
                <a:off x="10517059" y="4324947"/>
                <a:ext cx="1940009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err="1">
                    <a:solidFill>
                      <a:schemeClr val="accent5"/>
                    </a:solidFill>
                  </a:rPr>
                  <a:t>modFoldingnet</a:t>
                </a:r>
                <a:endParaRPr lang="en-US" err="1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F723037-90AC-BA06-7548-7778EB0F3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99921" y="2131901"/>
              <a:ext cx="1171575" cy="117157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98AE332-F4F7-DB54-655A-A266A4BE0EDD}"/>
              </a:ext>
            </a:extLst>
          </p:cNvPr>
          <p:cNvGrpSpPr/>
          <p:nvPr/>
        </p:nvGrpSpPr>
        <p:grpSpPr>
          <a:xfrm>
            <a:off x="10599074" y="1978414"/>
            <a:ext cx="1833170" cy="3523601"/>
            <a:chOff x="10599074" y="1923985"/>
            <a:chExt cx="1833170" cy="352360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8EF89D-30BA-F261-178D-174868575633}"/>
                </a:ext>
              </a:extLst>
            </p:cNvPr>
            <p:cNvGrpSpPr/>
            <p:nvPr/>
          </p:nvGrpSpPr>
          <p:grpSpPr>
            <a:xfrm>
              <a:off x="10725639" y="3786398"/>
              <a:ext cx="1706605" cy="1661188"/>
              <a:chOff x="9494193" y="4738898"/>
              <a:chExt cx="1706605" cy="1661188"/>
            </a:xfrm>
          </p:grpSpPr>
          <p:pic>
            <p:nvPicPr>
              <p:cNvPr id="18" name="Picture 18" descr="A picture containing hat&#10;&#10;Description automatically generated">
                <a:extLst>
                  <a:ext uri="{FF2B5EF4-FFF2-40B4-BE49-F238E27FC236}">
                    <a16:creationId xmlns:a16="http://schemas.microsoft.com/office/drawing/2014/main" id="{8B58253B-62B4-8D25-FD4D-A2D056C89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96896" y="4738898"/>
                <a:ext cx="1381125" cy="132063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994559-6124-0F4D-85D2-951717B0928C}"/>
                  </a:ext>
                </a:extLst>
              </p:cNvPr>
              <p:cNvSpPr txBox="1"/>
              <p:nvPr/>
            </p:nvSpPr>
            <p:spPr>
              <a:xfrm>
                <a:off x="9494193" y="5999976"/>
                <a:ext cx="1706605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>
                    <a:solidFill>
                      <a:schemeClr val="accent5"/>
                    </a:solidFill>
                  </a:rPr>
                  <a:t>Ground truth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44" name="Picture 43" descr="A picture containing hat&#10;&#10;Description automatically generated">
              <a:extLst>
                <a:ext uri="{FF2B5EF4-FFF2-40B4-BE49-F238E27FC236}">
                  <a16:creationId xmlns:a16="http://schemas.microsoft.com/office/drawing/2014/main" id="{3ADAB55A-0DB7-C2AC-B48F-D6D4A452D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99074" y="1923985"/>
              <a:ext cx="1381125" cy="1371533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C5AB657-88B8-10E9-8305-8E6E6512C23F}"/>
              </a:ext>
            </a:extLst>
          </p:cNvPr>
          <p:cNvGrpSpPr/>
          <p:nvPr/>
        </p:nvGrpSpPr>
        <p:grpSpPr>
          <a:xfrm>
            <a:off x="-650" y="1967848"/>
            <a:ext cx="2365632" cy="2128339"/>
            <a:chOff x="5149653" y="3063223"/>
            <a:chExt cx="2365632" cy="212833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7688A48-A301-AEFD-CC69-D03CE8D99AB2}"/>
                </a:ext>
              </a:extLst>
            </p:cNvPr>
            <p:cNvSpPr txBox="1"/>
            <p:nvPr/>
          </p:nvSpPr>
          <p:spPr>
            <a:xfrm>
              <a:off x="5149653" y="4777723"/>
              <a:ext cx="2365632" cy="4138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>
                  <a:solidFill>
                    <a:srgbClr val="136BAB"/>
                  </a:solidFill>
                </a:rPr>
                <a:t>boundABCSpline</a:t>
              </a:r>
              <a:endParaRPr lang="en-US">
                <a:solidFill>
                  <a:srgbClr val="136BAB"/>
                </a:solidFill>
                <a:cs typeface="Calibri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0595585-F6B6-9425-13D5-635285C2BDB2}"/>
                </a:ext>
              </a:extLst>
            </p:cNvPr>
            <p:cNvSpPr txBox="1"/>
            <p:nvPr/>
          </p:nvSpPr>
          <p:spPr>
            <a:xfrm>
              <a:off x="5414992" y="3063223"/>
              <a:ext cx="135870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136BAB"/>
                  </a:solidFill>
                  <a:ea typeface="+mn-lt"/>
                  <a:cs typeface="+mn-lt"/>
                </a:rPr>
                <a:t>ABCSpline</a:t>
              </a:r>
              <a:endParaRPr lang="en-US">
                <a:solidFill>
                  <a:srgbClr val="136BAB"/>
                </a:solidFill>
                <a:cs typeface="Calibri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93386E0-65AC-9794-CD94-80A42CF393C2}"/>
              </a:ext>
            </a:extLst>
          </p:cNvPr>
          <p:cNvGrpSpPr/>
          <p:nvPr/>
        </p:nvGrpSpPr>
        <p:grpSpPr>
          <a:xfrm>
            <a:off x="9439889" y="2064889"/>
            <a:ext cx="1430039" cy="3436696"/>
            <a:chOff x="9337835" y="2173747"/>
            <a:chExt cx="1430039" cy="343669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84D2565-EE4C-EA12-E507-3B1B3E83654E}"/>
                </a:ext>
              </a:extLst>
            </p:cNvPr>
            <p:cNvGrpSpPr/>
            <p:nvPr/>
          </p:nvGrpSpPr>
          <p:grpSpPr>
            <a:xfrm>
              <a:off x="9399015" y="3734322"/>
              <a:ext cx="1368859" cy="1876121"/>
              <a:chOff x="9399015" y="3734322"/>
              <a:chExt cx="1368859" cy="1876121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F78823E1-B5B7-00C6-2738-83EAD171E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99015" y="3734322"/>
                <a:ext cx="1368859" cy="1506430"/>
              </a:xfrm>
              <a:prstGeom prst="rect">
                <a:avLst/>
              </a:prstGeom>
            </p:spPr>
          </p:pic>
          <p:sp>
            <p:nvSpPr>
              <p:cNvPr id="84" name="TextBox 5">
                <a:extLst>
                  <a:ext uri="{FF2B5EF4-FFF2-40B4-BE49-F238E27FC236}">
                    <a16:creationId xmlns:a16="http://schemas.microsoft.com/office/drawing/2014/main" id="{616B9112-B82E-3C43-B424-768301BE0919}"/>
                  </a:ext>
                </a:extLst>
              </p:cNvPr>
              <p:cNvSpPr txBox="1"/>
              <p:nvPr/>
            </p:nvSpPr>
            <p:spPr>
              <a:xfrm>
                <a:off x="9574182" y="5210333"/>
                <a:ext cx="965200" cy="40011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err="1">
                    <a:solidFill>
                      <a:schemeClr val="accent5"/>
                    </a:solidFill>
                  </a:rPr>
                  <a:t>StPNet</a:t>
                </a:r>
                <a:endParaRPr lang="en-US" dirty="0" err="1"/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2009896-B60D-B259-2210-308ED872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37835" y="2173747"/>
              <a:ext cx="1314450" cy="1157760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C7373DD-1599-41C6-872B-994E9C6D130F}"/>
              </a:ext>
            </a:extLst>
          </p:cNvPr>
          <p:cNvGrpSpPr/>
          <p:nvPr/>
        </p:nvGrpSpPr>
        <p:grpSpPr>
          <a:xfrm>
            <a:off x="9533572" y="2120089"/>
            <a:ext cx="1245173" cy="2857078"/>
            <a:chOff x="9343072" y="2147303"/>
            <a:chExt cx="1245173" cy="285707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3D652F9-5BE3-72C1-D279-D8BB285CC949}"/>
                </a:ext>
              </a:extLst>
            </p:cNvPr>
            <p:cNvSpPr/>
            <p:nvPr/>
          </p:nvSpPr>
          <p:spPr>
            <a:xfrm>
              <a:off x="9404304" y="2147303"/>
              <a:ext cx="1183941" cy="116298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3D652F9-5BE3-72C1-D279-D8BB285CC949}"/>
                </a:ext>
              </a:extLst>
            </p:cNvPr>
            <p:cNvSpPr/>
            <p:nvPr/>
          </p:nvSpPr>
          <p:spPr>
            <a:xfrm>
              <a:off x="9343072" y="3841392"/>
              <a:ext cx="1183941" cy="116298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891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cs typeface="Calibri Light"/>
              </a:rPr>
              <a:t>Outline</a:t>
            </a:r>
            <a:endParaRPr lang="en-GB" sz="4000">
              <a:solidFill>
                <a:srgbClr val="136BAB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468" y="1367186"/>
            <a:ext cx="10515600" cy="52186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Introduction</a:t>
            </a:r>
          </a:p>
          <a:p>
            <a:pPr marL="0" indent="0">
              <a:buNone/>
            </a:pPr>
            <a:endParaRPr lang="en-GB" sz="24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Related work</a:t>
            </a:r>
          </a:p>
          <a:p>
            <a:pPr marL="0" indent="0">
              <a:buNone/>
            </a:pPr>
            <a:endParaRPr lang="en-GB" sz="24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Method</a:t>
            </a:r>
          </a:p>
          <a:p>
            <a:pPr marL="0" indent="0">
              <a:buNone/>
            </a:pPr>
            <a:endParaRPr lang="en-GB" sz="24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Training</a:t>
            </a:r>
          </a:p>
          <a:p>
            <a:pPr marL="0" indent="0">
              <a:buNone/>
            </a:pPr>
            <a:endParaRPr lang="en-GB" sz="24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Experiments and Results</a:t>
            </a:r>
          </a:p>
          <a:p>
            <a:pPr marL="0" indent="0">
              <a:buNone/>
            </a:pPr>
            <a:endParaRPr lang="en-GB" sz="24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GB" sz="2400" dirty="0">
                <a:cs typeface="Calibri" panose="020F0502020204030204"/>
              </a:rPr>
              <a:t>  Future Work </a:t>
            </a:r>
            <a:r>
              <a:rPr lang="en-GB" sz="2400" dirty="0">
                <a:ea typeface="+mn-lt"/>
                <a:cs typeface="+mn-lt"/>
              </a:rPr>
              <a:t>and Conclusion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1027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Patch Fitting Evaluation-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Finetuning</a:t>
            </a:r>
            <a:r>
              <a:rPr lang="en-US" sz="2400">
                <a:ea typeface="+mn-lt"/>
                <a:cs typeface="+mn-lt"/>
              </a:rPr>
              <a:t>: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17144-34DB-9160-15E6-E9331DF92CC8}"/>
              </a:ext>
            </a:extLst>
          </p:cNvPr>
          <p:cNvSpPr txBox="1"/>
          <p:nvPr/>
        </p:nvSpPr>
        <p:spPr>
          <a:xfrm>
            <a:off x="598552" y="2711583"/>
            <a:ext cx="1022080" cy="475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52AFD1"/>
                </a:solidFill>
                <a:cs typeface="Calibri"/>
              </a:rPr>
              <a:t>RBST</a:t>
            </a:r>
            <a:endParaRPr lang="en-US" sz="2400" dirty="0">
              <a:solidFill>
                <a:srgbClr val="52AFD1"/>
              </a:solidFill>
              <a:cs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85CC41-70FC-2157-2815-69B85ABC4A61}"/>
              </a:ext>
            </a:extLst>
          </p:cNvPr>
          <p:cNvGrpSpPr/>
          <p:nvPr/>
        </p:nvGrpSpPr>
        <p:grpSpPr>
          <a:xfrm>
            <a:off x="1929725" y="2027366"/>
            <a:ext cx="2242227" cy="4228859"/>
            <a:chOff x="1929725" y="2027366"/>
            <a:chExt cx="2242227" cy="4228859"/>
          </a:xfrm>
        </p:grpSpPr>
        <p:pic>
          <p:nvPicPr>
            <p:cNvPr id="7" name="Picture 7" descr="A picture containing object, antenna&#10;&#10;Description automatically generated">
              <a:extLst>
                <a:ext uri="{FF2B5EF4-FFF2-40B4-BE49-F238E27FC236}">
                  <a16:creationId xmlns:a16="http://schemas.microsoft.com/office/drawing/2014/main" id="{4C72857C-BB60-5413-9794-C66AB8FB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9725" y="2027366"/>
              <a:ext cx="1997626" cy="181978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18570C-8BCD-863D-0F14-361C2FC58F55}"/>
                </a:ext>
              </a:extLst>
            </p:cNvPr>
            <p:cNvGrpSpPr/>
            <p:nvPr/>
          </p:nvGrpSpPr>
          <p:grpSpPr>
            <a:xfrm>
              <a:off x="2266156" y="3847107"/>
              <a:ext cx="1905796" cy="2409118"/>
              <a:chOff x="973477" y="1812839"/>
              <a:chExt cx="2537363" cy="3316425"/>
            </a:xfrm>
          </p:grpSpPr>
          <p:sp>
            <p:nvSpPr>
              <p:cNvPr id="35" name="TextBox 2">
                <a:extLst>
                  <a:ext uri="{FF2B5EF4-FFF2-40B4-BE49-F238E27FC236}">
                    <a16:creationId xmlns:a16="http://schemas.microsoft.com/office/drawing/2014/main" id="{C3DDFE23-D476-B82F-1950-B5CB9FAB080A}"/>
                  </a:ext>
                </a:extLst>
              </p:cNvPr>
              <p:cNvSpPr txBox="1"/>
              <p:nvPr/>
            </p:nvSpPr>
            <p:spPr>
              <a:xfrm>
                <a:off x="1018934" y="4578467"/>
                <a:ext cx="2491906" cy="550797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</a:rPr>
                  <a:t>Input strokes</a:t>
                </a:r>
                <a:endParaRPr lang="en-US">
                  <a:solidFill>
                    <a:schemeClr val="accent5"/>
                  </a:solidFill>
                </a:endParaRPr>
              </a:p>
            </p:txBody>
          </p:sp>
          <p:pic>
            <p:nvPicPr>
              <p:cNvPr id="36" name="Picture 35" descr="A picture containing antenna&#10;&#10;Description automatically generated">
                <a:extLst>
                  <a:ext uri="{FF2B5EF4-FFF2-40B4-BE49-F238E27FC236}">
                    <a16:creationId xmlns:a16="http://schemas.microsoft.com/office/drawing/2014/main" id="{73253EB1-D60B-A2E8-FC7F-EEEC1BAAA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477" y="1812839"/>
                <a:ext cx="2405368" cy="2484051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BE271B-2053-A463-CBE8-DFE1376D06DB}"/>
              </a:ext>
            </a:extLst>
          </p:cNvPr>
          <p:cNvGrpSpPr/>
          <p:nvPr/>
        </p:nvGrpSpPr>
        <p:grpSpPr>
          <a:xfrm>
            <a:off x="4367534" y="1762941"/>
            <a:ext cx="2524580" cy="4446221"/>
            <a:chOff x="4367534" y="1762941"/>
            <a:chExt cx="2524580" cy="4446221"/>
          </a:xfrm>
        </p:grpSpPr>
        <p:pic>
          <p:nvPicPr>
            <p:cNvPr id="8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545425D-9A8E-CC42-6953-29A220313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8701" y="1762941"/>
              <a:ext cx="2197099" cy="229764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42E74DE-1721-ECCE-BFFF-67578C31728F}"/>
                </a:ext>
              </a:extLst>
            </p:cNvPr>
            <p:cNvGrpSpPr/>
            <p:nvPr/>
          </p:nvGrpSpPr>
          <p:grpSpPr>
            <a:xfrm>
              <a:off x="4367534" y="3837941"/>
              <a:ext cx="2524580" cy="2371221"/>
              <a:chOff x="3226060" y="1919333"/>
              <a:chExt cx="3357142" cy="3265052"/>
            </a:xfrm>
          </p:grpSpPr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881F7B51-BC9B-04DD-FCFD-0F7EBD0B6903}"/>
                  </a:ext>
                </a:extLst>
              </p:cNvPr>
              <p:cNvSpPr txBox="1"/>
              <p:nvPr/>
            </p:nvSpPr>
            <p:spPr>
              <a:xfrm>
                <a:off x="3226060" y="4633454"/>
                <a:ext cx="3357142" cy="55093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err="1">
                    <a:solidFill>
                      <a:schemeClr val="accent5"/>
                    </a:solidFill>
                    <a:cs typeface="Calibri"/>
                  </a:rPr>
                  <a:t>StPNet</a:t>
                </a:r>
                <a:r>
                  <a:rPr lang="en-GB" sz="2000" dirty="0">
                    <a:solidFill>
                      <a:schemeClr val="accent5"/>
                    </a:solidFill>
                    <a:cs typeface="Calibri"/>
                  </a:rPr>
                  <a:t> (w/o fine tune)</a:t>
                </a:r>
              </a:p>
            </p:txBody>
          </p:sp>
          <p:pic>
            <p:nvPicPr>
              <p:cNvPr id="34" name="Picture 3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699A68D-59FA-7AFC-1E92-88F95BC60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3720" y="1919333"/>
                <a:ext cx="2444234" cy="2271062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0DB710-ED0C-1023-A8DC-41C988CEB868}"/>
              </a:ext>
            </a:extLst>
          </p:cNvPr>
          <p:cNvGrpSpPr/>
          <p:nvPr/>
        </p:nvGrpSpPr>
        <p:grpSpPr>
          <a:xfrm>
            <a:off x="9957842" y="1804794"/>
            <a:ext cx="2114139" cy="4365163"/>
            <a:chOff x="10080306" y="1845615"/>
            <a:chExt cx="2114139" cy="4365163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60142B0-57D6-F8B9-6650-2A0209165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0306" y="1845615"/>
              <a:ext cx="2113851" cy="174219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4EEBF3B-C9C4-C8FB-BC0E-8006BF1A40E8}"/>
                </a:ext>
              </a:extLst>
            </p:cNvPr>
            <p:cNvGrpSpPr/>
            <p:nvPr/>
          </p:nvGrpSpPr>
          <p:grpSpPr>
            <a:xfrm>
              <a:off x="10100709" y="3967836"/>
              <a:ext cx="2093736" cy="2242942"/>
              <a:chOff x="9219783" y="1825729"/>
              <a:chExt cx="2910307" cy="3532049"/>
            </a:xfrm>
          </p:grpSpPr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C80A8D79-982E-EB82-5AF4-2DA66E1A46F0}"/>
                  </a:ext>
                </a:extLst>
              </p:cNvPr>
              <p:cNvSpPr txBox="1"/>
              <p:nvPr/>
            </p:nvSpPr>
            <p:spPr>
              <a:xfrm>
                <a:off x="9589589" y="4727709"/>
                <a:ext cx="2540501" cy="630069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solidFill>
                      <a:schemeClr val="accent5"/>
                    </a:solidFill>
                    <a:cs typeface="Calibri"/>
                  </a:rPr>
                  <a:t>Ground Truth</a:t>
                </a:r>
              </a:p>
            </p:txBody>
          </p:sp>
          <p:pic>
            <p:nvPicPr>
              <p:cNvPr id="32" name="Picture 31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9DA1AA6F-F74E-A831-8363-504C92251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19783" y="1825729"/>
                <a:ext cx="2751700" cy="264155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BD8D20-613D-BDB0-0E1E-1ED2AB01DCED}"/>
              </a:ext>
            </a:extLst>
          </p:cNvPr>
          <p:cNvGrpSpPr/>
          <p:nvPr/>
        </p:nvGrpSpPr>
        <p:grpSpPr>
          <a:xfrm>
            <a:off x="7322721" y="1881237"/>
            <a:ext cx="2160391" cy="4294273"/>
            <a:chOff x="7492810" y="1915255"/>
            <a:chExt cx="2160391" cy="4294273"/>
          </a:xfrm>
        </p:grpSpPr>
        <p:pic>
          <p:nvPicPr>
            <p:cNvPr id="9" name="Picture 9" descr="A picture containing ax&#10;&#10;Description automatically generated">
              <a:extLst>
                <a:ext uri="{FF2B5EF4-FFF2-40B4-BE49-F238E27FC236}">
                  <a16:creationId xmlns:a16="http://schemas.microsoft.com/office/drawing/2014/main" id="{2A9D960C-3EAE-AD0F-4845-2B8ACD10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1496" y="1915255"/>
              <a:ext cx="1841209" cy="158269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FE7D33-F143-6840-7585-BD72324538C5}"/>
                </a:ext>
              </a:extLst>
            </p:cNvPr>
            <p:cNvGrpSpPr/>
            <p:nvPr/>
          </p:nvGrpSpPr>
          <p:grpSpPr>
            <a:xfrm>
              <a:off x="7492810" y="3954486"/>
              <a:ext cx="2160391" cy="2255042"/>
              <a:chOff x="6261828" y="1709309"/>
              <a:chExt cx="3342182" cy="362511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B654D20-69B9-8B84-E391-663DA4FD7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06857" y="1709309"/>
                <a:ext cx="2695367" cy="2472248"/>
              </a:xfrm>
              <a:prstGeom prst="rect">
                <a:avLst/>
              </a:prstGeom>
            </p:spPr>
          </p:pic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02B023E9-6BC5-971B-6D85-D84BA3838243}"/>
                  </a:ext>
                </a:extLst>
              </p:cNvPr>
              <p:cNvSpPr txBox="1"/>
              <p:nvPr/>
            </p:nvSpPr>
            <p:spPr>
              <a:xfrm>
                <a:off x="6261828" y="4691224"/>
                <a:ext cx="3342182" cy="643201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err="1">
                    <a:solidFill>
                      <a:schemeClr val="accent5"/>
                    </a:solidFill>
                    <a:cs typeface="Calibri"/>
                  </a:rPr>
                  <a:t>StPNet</a:t>
                </a:r>
                <a:r>
                  <a:rPr lang="en-GB" sz="2000" dirty="0">
                    <a:solidFill>
                      <a:schemeClr val="accent5"/>
                    </a:solidFill>
                    <a:cs typeface="Calibri"/>
                  </a:rPr>
                  <a:t>  (fine tune)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F9E187-259A-9611-B030-C49B3D36ADA4}"/>
              </a:ext>
            </a:extLst>
          </p:cNvPr>
          <p:cNvGrpSpPr/>
          <p:nvPr/>
        </p:nvGrpSpPr>
        <p:grpSpPr>
          <a:xfrm>
            <a:off x="7391532" y="1846982"/>
            <a:ext cx="1930767" cy="3864851"/>
            <a:chOff x="7554818" y="1840178"/>
            <a:chExt cx="1930767" cy="38648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3320D7-C03C-4506-2902-813CC120F5DB}"/>
                </a:ext>
              </a:extLst>
            </p:cNvPr>
            <p:cNvSpPr/>
            <p:nvPr/>
          </p:nvSpPr>
          <p:spPr>
            <a:xfrm>
              <a:off x="7555901" y="1840178"/>
              <a:ext cx="1923360" cy="191234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CE05F43-BF3A-226F-3E51-A9C243B3C74D}"/>
                </a:ext>
              </a:extLst>
            </p:cNvPr>
            <p:cNvSpPr/>
            <p:nvPr/>
          </p:nvSpPr>
          <p:spPr>
            <a:xfrm>
              <a:off x="7554818" y="3950370"/>
              <a:ext cx="1930767" cy="175465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F989E79-8BE0-2B32-4996-A85559B23FC7}"/>
              </a:ext>
            </a:extLst>
          </p:cNvPr>
          <p:cNvSpPr txBox="1"/>
          <p:nvPr/>
        </p:nvSpPr>
        <p:spPr>
          <a:xfrm>
            <a:off x="271982" y="4568957"/>
            <a:ext cx="16752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 err="1">
                <a:solidFill>
                  <a:srgbClr val="52AFD1"/>
                </a:solidFill>
                <a:cs typeface="Calibri"/>
              </a:rPr>
              <a:t>boundRBST</a:t>
            </a:r>
            <a:endParaRPr lang="en-US" sz="2400" dirty="0" err="1">
              <a:solidFill>
                <a:srgbClr val="52AFD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0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Surface Completion-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Synthetically Sampled Sketch Strokes: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1BA232-3F9E-D8F1-1862-B8252832C9DA}"/>
              </a:ext>
            </a:extLst>
          </p:cNvPr>
          <p:cNvGrpSpPr/>
          <p:nvPr/>
        </p:nvGrpSpPr>
        <p:grpSpPr>
          <a:xfrm>
            <a:off x="709354" y="2112319"/>
            <a:ext cx="11172098" cy="3149264"/>
            <a:chOff x="709354" y="2112319"/>
            <a:chExt cx="11172098" cy="3149264"/>
          </a:xfrm>
        </p:grpSpPr>
        <p:pic>
          <p:nvPicPr>
            <p:cNvPr id="6" name="Picture 6" descr="A picture containing indoor, footwear&#10;&#10;Description automatically generated">
              <a:extLst>
                <a:ext uri="{FF2B5EF4-FFF2-40B4-BE49-F238E27FC236}">
                  <a16:creationId xmlns:a16="http://schemas.microsoft.com/office/drawing/2014/main" id="{EC6D5530-C5CB-7EAF-E877-3D26FF0EC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354" y="2405576"/>
              <a:ext cx="2241718" cy="1840837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67815C40-D05E-930A-D890-308024FC6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7306" y="2318996"/>
              <a:ext cx="1915983" cy="1849308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B9B0F23-2028-4D56-680D-DDFE0B46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2573" y="2295739"/>
              <a:ext cx="2052851" cy="194387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2F468F72-DEA3-BB4B-60A9-929A271FB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532075" y="2819655"/>
              <a:ext cx="2056714" cy="642041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F7073CFE-691A-B0A4-F652-7D038850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0951" y="2235673"/>
              <a:ext cx="2009775" cy="19335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75D0D4-880D-5E8E-4997-2767D8D6BCF4}"/>
                </a:ext>
              </a:extLst>
            </p:cNvPr>
            <p:cNvSpPr txBox="1"/>
            <p:nvPr/>
          </p:nvSpPr>
          <p:spPr>
            <a:xfrm>
              <a:off x="1510356" y="4297490"/>
              <a:ext cx="87595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Input</a:t>
              </a: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D1184B-B6EE-DC17-1E92-9A146FB37DD2}"/>
                </a:ext>
              </a:extLst>
            </p:cNvPr>
            <p:cNvSpPr txBox="1"/>
            <p:nvPr/>
          </p:nvSpPr>
          <p:spPr>
            <a:xfrm>
              <a:off x="3679653" y="4297490"/>
              <a:ext cx="165855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Ground Truth</a:t>
              </a: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F038C1-C776-7275-8D94-DD6E8977D4BB}"/>
                </a:ext>
              </a:extLst>
            </p:cNvPr>
            <p:cNvSpPr txBox="1"/>
            <p:nvPr/>
          </p:nvSpPr>
          <p:spPr>
            <a:xfrm>
              <a:off x="6974788" y="4242571"/>
              <a:ext cx="1162579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</a:rPr>
                <a:t>Blending </a:t>
              </a:r>
              <a:r>
                <a:rPr lang="en-GB" sz="2000" dirty="0" err="1">
                  <a:solidFill>
                    <a:schemeClr val="accent5"/>
                  </a:solidFill>
                </a:rPr>
                <a:t>StPNet</a:t>
              </a:r>
              <a:endParaRPr lang="en-US" dirty="0" err="1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11620F-697E-3C37-E26D-194F9BBBE099}"/>
                </a:ext>
              </a:extLst>
            </p:cNvPr>
            <p:cNvSpPr txBox="1"/>
            <p:nvPr/>
          </p:nvSpPr>
          <p:spPr>
            <a:xfrm>
              <a:off x="9514788" y="4249436"/>
              <a:ext cx="1370226" cy="4069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Error Map</a:t>
              </a:r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41401-9F99-E0BF-4FF4-B060D2E2D2F2}"/>
                </a:ext>
              </a:extLst>
            </p:cNvPr>
            <p:cNvSpPr txBox="1"/>
            <p:nvPr/>
          </p:nvSpPr>
          <p:spPr>
            <a:xfrm>
              <a:off x="9726936" y="4738363"/>
              <a:ext cx="184059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dirty="0"/>
                <a:t>Utah teapot model</a:t>
              </a:r>
              <a:endParaRPr lang="en-GB" sz="1400" dirty="0">
                <a:ea typeface="+mn-lt"/>
                <a:cs typeface="+mn-lt"/>
              </a:endParaRPr>
            </a:p>
            <a:p>
              <a:r>
                <a:rPr lang="en-GB" sz="1400" dirty="0">
                  <a:ea typeface="+mn-lt"/>
                  <a:cs typeface="+mn-lt"/>
                </a:rPr>
                <a:t>[Torrence, 2006]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3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Surface Completion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-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Synthetically Sampled Sketch Strokes: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348BDD-6861-B21C-2B95-1A3840FE3698}"/>
              </a:ext>
            </a:extLst>
          </p:cNvPr>
          <p:cNvGrpSpPr/>
          <p:nvPr/>
        </p:nvGrpSpPr>
        <p:grpSpPr>
          <a:xfrm>
            <a:off x="379542" y="1975022"/>
            <a:ext cx="11810264" cy="3553929"/>
            <a:chOff x="379542" y="1975022"/>
            <a:chExt cx="11810264" cy="3553929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D4F9FFC-45E6-012D-2918-83CD7B7CD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542" y="2176677"/>
              <a:ext cx="2343837" cy="2532105"/>
            </a:xfrm>
            <a:prstGeom prst="rect">
              <a:avLst/>
            </a:prstGeom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18EAD104-D45B-18D9-7961-4D630705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5160" y="2176248"/>
              <a:ext cx="2521465" cy="2450585"/>
            </a:xfrm>
            <a:prstGeom prst="rect">
              <a:avLst/>
            </a:prstGeom>
          </p:spPr>
        </p:pic>
        <p:pic>
          <p:nvPicPr>
            <p:cNvPr id="13" name="Picture 13" descr="A picture containing footwear&#10;&#10;Description automatically generated">
              <a:extLst>
                <a:ext uri="{FF2B5EF4-FFF2-40B4-BE49-F238E27FC236}">
                  <a16:creationId xmlns:a16="http://schemas.microsoft.com/office/drawing/2014/main" id="{8A314518-03DC-D341-0051-C17801FC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4198" y="2093740"/>
              <a:ext cx="2426901" cy="2533222"/>
            </a:xfrm>
            <a:prstGeom prst="rect">
              <a:avLst/>
            </a:prstGeom>
          </p:spPr>
        </p:pic>
        <p:pic>
          <p:nvPicPr>
            <p:cNvPr id="14" name="Picture 14" descr="Logo&#10;&#10;Description automatically generated">
              <a:extLst>
                <a:ext uri="{FF2B5EF4-FFF2-40B4-BE49-F238E27FC236}">
                  <a16:creationId xmlns:a16="http://schemas.microsoft.com/office/drawing/2014/main" id="{5B7DEAA0-5BBA-49F0-115B-02123B28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6372" y="2175132"/>
              <a:ext cx="2263688" cy="2336113"/>
            </a:xfrm>
            <a:prstGeom prst="rect">
              <a:avLst/>
            </a:prstGeom>
          </p:spPr>
        </p:pic>
        <p:pic>
          <p:nvPicPr>
            <p:cNvPr id="15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5BA1C311-3D75-C30F-2C63-369DF992D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408508" y="2936923"/>
              <a:ext cx="2743200" cy="8193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2F564-BE54-7C0F-D385-F4768DA31359}"/>
                </a:ext>
              </a:extLst>
            </p:cNvPr>
            <p:cNvSpPr txBox="1"/>
            <p:nvPr/>
          </p:nvSpPr>
          <p:spPr>
            <a:xfrm>
              <a:off x="1169810" y="4654831"/>
              <a:ext cx="87595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Input</a:t>
              </a: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E04B0A-F6F8-E367-A314-2B4DB33850AA}"/>
                </a:ext>
              </a:extLst>
            </p:cNvPr>
            <p:cNvSpPr txBox="1"/>
            <p:nvPr/>
          </p:nvSpPr>
          <p:spPr>
            <a:xfrm>
              <a:off x="3638464" y="4695652"/>
              <a:ext cx="165855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Ground Truth</a:t>
              </a: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B70039-0BA1-70C3-0649-9BE09AF23566}"/>
                </a:ext>
              </a:extLst>
            </p:cNvPr>
            <p:cNvSpPr txBox="1"/>
            <p:nvPr/>
          </p:nvSpPr>
          <p:spPr>
            <a:xfrm>
              <a:off x="6933599" y="4647476"/>
              <a:ext cx="1162579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ea typeface="+mn-lt"/>
                  <a:cs typeface="+mn-lt"/>
                </a:rPr>
                <a:t>Blending </a:t>
              </a:r>
              <a:r>
                <a:rPr lang="en-GB" sz="2000" dirty="0" err="1">
                  <a:solidFill>
                    <a:schemeClr val="accent5"/>
                  </a:solidFill>
                </a:rPr>
                <a:t>StPNet</a:t>
              </a:r>
              <a:endParaRPr lang="en-US" dirty="0" err="1">
                <a:solidFill>
                  <a:schemeClr val="accent5"/>
                </a:solidFill>
                <a:cs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41933B-8605-4F7D-C118-05D0BFF8E9C2}"/>
                </a:ext>
              </a:extLst>
            </p:cNvPr>
            <p:cNvSpPr txBox="1"/>
            <p:nvPr/>
          </p:nvSpPr>
          <p:spPr>
            <a:xfrm>
              <a:off x="9473599" y="4647598"/>
              <a:ext cx="1370226" cy="4069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Error Map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2F98DE-F615-6515-5EB6-7E4F2B6D1DC0}"/>
                </a:ext>
              </a:extLst>
            </p:cNvPr>
            <p:cNvSpPr txBox="1"/>
            <p:nvPr/>
          </p:nvSpPr>
          <p:spPr>
            <a:xfrm>
              <a:off x="9793778" y="5005731"/>
              <a:ext cx="184059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dirty="0"/>
                <a:t>Utah teapot model</a:t>
              </a:r>
              <a:endParaRPr lang="en-GB" sz="1400" dirty="0">
                <a:ea typeface="+mn-lt"/>
                <a:cs typeface="+mn-lt"/>
              </a:endParaRPr>
            </a:p>
            <a:p>
              <a:r>
                <a:rPr lang="en-GB" sz="1400" dirty="0">
                  <a:ea typeface="+mn-lt"/>
                  <a:cs typeface="+mn-lt"/>
                </a:rPr>
                <a:t>[Torrence, 2006]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114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Surface Completion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-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Synthetically Sampled Sketch Strokes: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92F353-BBD4-9BAE-DF95-EACC2D54DE8D}"/>
              </a:ext>
            </a:extLst>
          </p:cNvPr>
          <p:cNvGrpSpPr/>
          <p:nvPr/>
        </p:nvGrpSpPr>
        <p:grpSpPr>
          <a:xfrm>
            <a:off x="281631" y="1810264"/>
            <a:ext cx="11910957" cy="3792214"/>
            <a:chOff x="281631" y="1810264"/>
            <a:chExt cx="11910957" cy="3792214"/>
          </a:xfrm>
        </p:grpSpPr>
        <p:pic>
          <p:nvPicPr>
            <p:cNvPr id="9" name="Picture 11" descr="Chart, surface chart&#10;&#10;Description automatically generated">
              <a:extLst>
                <a:ext uri="{FF2B5EF4-FFF2-40B4-BE49-F238E27FC236}">
                  <a16:creationId xmlns:a16="http://schemas.microsoft.com/office/drawing/2014/main" id="{8913EA3D-358C-B7B3-D542-B0EBCD2F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31" y="2132098"/>
              <a:ext cx="2882900" cy="2305479"/>
            </a:xfrm>
            <a:prstGeom prst="rect">
              <a:avLst/>
            </a:prstGeom>
          </p:spPr>
        </p:pic>
        <p:pic>
          <p:nvPicPr>
            <p:cNvPr id="12" name="Picture 12" descr="Chart, surface chart&#10;&#10;Description automatically generated">
              <a:extLst>
                <a:ext uri="{FF2B5EF4-FFF2-40B4-BE49-F238E27FC236}">
                  <a16:creationId xmlns:a16="http://schemas.microsoft.com/office/drawing/2014/main" id="{055CFD4C-5781-621C-141F-5994FAA8F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677" y="2132097"/>
              <a:ext cx="2536052" cy="2291749"/>
            </a:xfrm>
            <a:prstGeom prst="rect">
              <a:avLst/>
            </a:prstGeom>
          </p:spPr>
        </p:pic>
        <p:pic>
          <p:nvPicPr>
            <p:cNvPr id="13" name="Picture 13" descr="Chart, surface chart&#10;&#10;Description automatically generated">
              <a:extLst>
                <a:ext uri="{FF2B5EF4-FFF2-40B4-BE49-F238E27FC236}">
                  <a16:creationId xmlns:a16="http://schemas.microsoft.com/office/drawing/2014/main" id="{D7EB01B5-CB32-A2FA-691F-79ED95387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2537" y="1971975"/>
              <a:ext cx="2809360" cy="2515887"/>
            </a:xfrm>
            <a:prstGeom prst="rect">
              <a:avLst/>
            </a:prstGeom>
          </p:spPr>
        </p:pic>
        <p:pic>
          <p:nvPicPr>
            <p:cNvPr id="14" name="Picture 14" descr="Logo&#10;&#10;Description automatically generated">
              <a:extLst>
                <a:ext uri="{FF2B5EF4-FFF2-40B4-BE49-F238E27FC236}">
                  <a16:creationId xmlns:a16="http://schemas.microsoft.com/office/drawing/2014/main" id="{55D7B501-D609-EC29-FAA1-9554D29B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708" y="1919159"/>
              <a:ext cx="2824205" cy="2518547"/>
            </a:xfrm>
            <a:prstGeom prst="rect">
              <a:avLst/>
            </a:prstGeom>
          </p:spPr>
        </p:pic>
        <p:pic>
          <p:nvPicPr>
            <p:cNvPr id="15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38AF24E3-73EC-99B6-2901-26429AFE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089292" y="2978762"/>
              <a:ext cx="3271794" cy="93479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501A15-B04C-0520-C028-7EC00D33EDF4}"/>
                </a:ext>
              </a:extLst>
            </p:cNvPr>
            <p:cNvSpPr txBox="1"/>
            <p:nvPr/>
          </p:nvSpPr>
          <p:spPr>
            <a:xfrm>
              <a:off x="1579005" y="4627003"/>
              <a:ext cx="87595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Input</a:t>
              </a: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24783-B01F-4F83-3F99-05028610F0B5}"/>
                </a:ext>
              </a:extLst>
            </p:cNvPr>
            <p:cNvSpPr txBox="1"/>
            <p:nvPr/>
          </p:nvSpPr>
          <p:spPr>
            <a:xfrm>
              <a:off x="3748302" y="4627003"/>
              <a:ext cx="165855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Ground Truth</a:t>
              </a: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052F00-90A3-070F-B294-4BE601E91D6C}"/>
                </a:ext>
              </a:extLst>
            </p:cNvPr>
            <p:cNvSpPr txBox="1"/>
            <p:nvPr/>
          </p:nvSpPr>
          <p:spPr>
            <a:xfrm>
              <a:off x="7043437" y="4578828"/>
              <a:ext cx="1149092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ea typeface="+mn-lt"/>
                  <a:cs typeface="+mn-lt"/>
                </a:rPr>
                <a:t>Blending </a:t>
              </a:r>
              <a:r>
                <a:rPr lang="en-GB" sz="2000" dirty="0" err="1">
                  <a:solidFill>
                    <a:schemeClr val="accent5"/>
                  </a:solidFill>
                </a:rPr>
                <a:t>StPNet</a:t>
              </a:r>
              <a:endParaRPr lang="en-US" dirty="0" err="1">
                <a:solidFill>
                  <a:schemeClr val="accent5"/>
                </a:solidFill>
                <a:cs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C6A139-F0EB-31E0-9398-A2538FEEA1B8}"/>
                </a:ext>
              </a:extLst>
            </p:cNvPr>
            <p:cNvSpPr txBox="1"/>
            <p:nvPr/>
          </p:nvSpPr>
          <p:spPr>
            <a:xfrm>
              <a:off x="9583437" y="4578950"/>
              <a:ext cx="1370226" cy="4069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chemeClr val="accent5"/>
                  </a:solidFill>
                </a:rPr>
                <a:t>Error Map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43EF0C-C1F5-0D9A-1813-DEDD9867FE02}"/>
                </a:ext>
              </a:extLst>
            </p:cNvPr>
            <p:cNvSpPr txBox="1"/>
            <p:nvPr/>
          </p:nvSpPr>
          <p:spPr>
            <a:xfrm>
              <a:off x="9767041" y="5079258"/>
              <a:ext cx="184059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dirty="0"/>
                <a:t>Utah teapot model</a:t>
              </a:r>
              <a:endParaRPr lang="en-GB" sz="1400" dirty="0">
                <a:ea typeface="+mn-lt"/>
                <a:cs typeface="+mn-lt"/>
              </a:endParaRPr>
            </a:p>
            <a:p>
              <a:r>
                <a:rPr lang="en-GB" sz="1400" dirty="0">
                  <a:ea typeface="+mn-lt"/>
                  <a:cs typeface="+mn-lt"/>
                </a:rPr>
                <a:t>[Torrence, 2006]</a:t>
              </a:r>
              <a:endParaRPr lang="en-US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Surface Completion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-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Synthetically Sampled Sketch Strokes: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6391075E-6886-CC07-9BAC-4D1D62A18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51760"/>
              </p:ext>
            </p:extLst>
          </p:nvPr>
        </p:nvGraphicFramePr>
        <p:xfrm>
          <a:off x="3171570" y="2254826"/>
          <a:ext cx="5203562" cy="1195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566">
                  <a:extLst>
                    <a:ext uri="{9D8B030D-6E8A-4147-A177-3AD203B41FA5}">
                      <a16:colId xmlns:a16="http://schemas.microsoft.com/office/drawing/2014/main" val="2685133756"/>
                    </a:ext>
                  </a:extLst>
                </a:gridCol>
                <a:gridCol w="1290594">
                  <a:extLst>
                    <a:ext uri="{9D8B030D-6E8A-4147-A177-3AD203B41FA5}">
                      <a16:colId xmlns:a16="http://schemas.microsoft.com/office/drawing/2014/main" val="2199927762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4229113"/>
                    </a:ext>
                  </a:extLst>
                </a:gridCol>
                <a:gridCol w="1414159">
                  <a:extLst>
                    <a:ext uri="{9D8B030D-6E8A-4147-A177-3AD203B41FA5}">
                      <a16:colId xmlns:a16="http://schemas.microsoft.com/office/drawing/2014/main" val="4122105539"/>
                    </a:ext>
                  </a:extLst>
                </a:gridCol>
              </a:tblGrid>
              <a:tr h="49427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>
                          <a:latin typeface="Calibri"/>
                        </a:rPr>
                        <a:t>Teapot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1" i="0" u="none" strike="noStrike" noProof="0"/>
                        <a:t>Teacup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Teaspoon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3112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/>
                        <a:t>Average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0.0350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0.0094</a:t>
                      </a:r>
                      <a:endParaRPr lang="en-US" sz="2000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0.0035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0249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29BA42D-142C-298D-975F-73FD8392E122}"/>
              </a:ext>
            </a:extLst>
          </p:cNvPr>
          <p:cNvSpPr txBox="1"/>
          <p:nvPr/>
        </p:nvSpPr>
        <p:spPr>
          <a:xfrm>
            <a:off x="922787" y="3727476"/>
            <a:ext cx="1126856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Bounding box dimension(averaged over all patches) - error(as percentage of bounding box dimension): </a:t>
            </a:r>
            <a:endParaRPr lang="en-US" sz="2000" dirty="0">
              <a:ea typeface="Calibri" panose="020F0502020204030204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n-US" sz="2000" dirty="0"/>
              <a:t>Teapot: [1.391, 1.154, 0.627] - </a:t>
            </a:r>
            <a:r>
              <a:rPr lang="en-US" sz="2000" i="1" dirty="0"/>
              <a:t>[2.52, 3.03, 5.58]</a:t>
            </a:r>
            <a:endParaRPr lang="en-US" sz="2000" i="1" dirty="0"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n-US" sz="2000" dirty="0"/>
              <a:t>Teacup: [0.659, 0.312, 0.635] - </a:t>
            </a:r>
            <a:r>
              <a:rPr lang="en-US" sz="2000" i="1" dirty="0"/>
              <a:t>[1.43, 3.01, 1.48]</a:t>
            </a:r>
            <a:endParaRPr lang="en-US" sz="2000" i="1" dirty="0"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n-US" sz="2000" dirty="0"/>
              <a:t>Teaspoon: [0.123, 0.303, 0.056] - </a:t>
            </a:r>
            <a:r>
              <a:rPr lang="en-US" sz="2000" i="1" dirty="0"/>
              <a:t>[2.84, 1.15, 6.25]</a:t>
            </a:r>
            <a:endParaRPr lang="en-US" sz="20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88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Surface Completion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-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Interactive (Real-time) Sketch Strokes: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6" name="QIF demo video.mp4" descr="QIF demo video.mp4">
            <a:hlinkClick r:id="" action="ppaction://media"/>
            <a:extLst>
              <a:ext uri="{FF2B5EF4-FFF2-40B4-BE49-F238E27FC236}">
                <a16:creationId xmlns:a16="http://schemas.microsoft.com/office/drawing/2014/main" id="{31344A28-52E9-C581-245A-6BDD2A62C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746" y="1871483"/>
            <a:ext cx="7788507" cy="43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Experiments and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3071770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rgbClr val="136BAB"/>
                </a:solidFill>
                <a:ea typeface="+mn-lt"/>
                <a:cs typeface="+mn-lt"/>
              </a:rPr>
              <a:t>Major Takeaways:</a:t>
            </a:r>
            <a:endParaRPr lang="en-US" dirty="0">
              <a:solidFill>
                <a:srgbClr val="136BAB"/>
              </a:solidFill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77586-6DA2-0580-FC2E-029C8846DB6A}"/>
              </a:ext>
            </a:extLst>
          </p:cNvPr>
          <p:cNvSpPr txBox="1"/>
          <p:nvPr/>
        </p:nvSpPr>
        <p:spPr>
          <a:xfrm>
            <a:off x="1019690" y="1842380"/>
            <a:ext cx="867735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GB" sz="2400" dirty="0">
                <a:ea typeface="+mn-lt"/>
                <a:cs typeface="+mn-lt"/>
              </a:rPr>
              <a:t>Local feature extraction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how the surface changes with each stroke</a:t>
            </a:r>
            <a:endParaRPr lang="en-US" sz="20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000" dirty="0">
                <a:ea typeface="+mn-lt"/>
                <a:cs typeface="+mn-lt"/>
              </a:rPr>
              <a:t>compensating ambiguity caused by sparsity of 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1CB11C-92E2-CD39-4E14-B4AEFDA11887}"/>
              </a:ext>
            </a:extLst>
          </p:cNvPr>
          <p:cNvSpPr txBox="1"/>
          <p:nvPr/>
        </p:nvSpPr>
        <p:spPr>
          <a:xfrm>
            <a:off x="1019689" y="3015725"/>
            <a:ext cx="86773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GB" sz="2400" dirty="0">
                <a:ea typeface="+mn-lt"/>
                <a:cs typeface="+mn-lt"/>
              </a:rPr>
              <a:t>Boundary strokes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hold significantly important features</a:t>
            </a:r>
            <a:endParaRPr lang="en-US" sz="2000" dirty="0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66662-DBEF-7636-B827-24BDB14F8712}"/>
              </a:ext>
            </a:extLst>
          </p:cNvPr>
          <p:cNvSpPr txBox="1"/>
          <p:nvPr/>
        </p:nvSpPr>
        <p:spPr>
          <a:xfrm>
            <a:off x="1019689" y="3885618"/>
            <a:ext cx="867735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GB" sz="2400" dirty="0">
                <a:ea typeface="+mn-lt"/>
                <a:cs typeface="+mn-lt"/>
              </a:rPr>
              <a:t>Closed surfaces approximation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without training separately on these surfaces</a:t>
            </a: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reduces dependency on having closed surfaces dataset</a:t>
            </a:r>
            <a:endParaRPr lang="en-US" sz="2000" dirty="0"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AB14B-CE1A-33C5-D7F0-580F4D7F5604}"/>
              </a:ext>
            </a:extLst>
          </p:cNvPr>
          <p:cNvSpPr txBox="1"/>
          <p:nvPr/>
        </p:nvSpPr>
        <p:spPr>
          <a:xfrm>
            <a:off x="1019688" y="5153370"/>
            <a:ext cx="867735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GB" sz="2400" dirty="0">
                <a:ea typeface="+mn-lt"/>
                <a:cs typeface="+mn-lt"/>
              </a:rPr>
              <a:t>Estimated patches from real strokes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reduce effort by users in further modifying the patch </a:t>
            </a:r>
            <a:endParaRPr lang="en-US" sz="2000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ü"/>
            </a:pPr>
            <a:r>
              <a:rPr lang="en-GB" sz="2000" dirty="0">
                <a:ea typeface="+mn-lt"/>
                <a:cs typeface="+mn-lt"/>
              </a:rPr>
              <a:t>quickly completing patch based models with rough but sparsely filled structure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88030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 Reduce dependency on explicitly determining boundaries of adjacent patches.</a:t>
            </a:r>
            <a:endParaRPr lang="en-US" sz="2000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44262-7B66-0F9D-461F-C32F08A5469F}"/>
              </a:ext>
            </a:extLst>
          </p:cNvPr>
          <p:cNvSpPr txBox="1">
            <a:spLocks/>
          </p:cNvSpPr>
          <p:nvPr/>
        </p:nvSpPr>
        <p:spPr>
          <a:xfrm>
            <a:off x="841288" y="2500894"/>
            <a:ext cx="9401897" cy="100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 Extending our method to other classes of 3D objects.</a:t>
            </a:r>
            <a:endParaRPr lang="en-US" sz="2400" dirty="0"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B1748C-E6AC-77A4-BCDA-296AEF3C786E}"/>
              </a:ext>
            </a:extLst>
          </p:cNvPr>
          <p:cNvSpPr txBox="1">
            <a:spLocks/>
          </p:cNvSpPr>
          <p:nvPr/>
        </p:nvSpPr>
        <p:spPr>
          <a:xfrm>
            <a:off x="841288" y="3427651"/>
            <a:ext cx="9401897" cy="100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 Use our network in creation of 3D models from scratch.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3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9395033" cy="88030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2400">
                <a:ea typeface="+mn-lt"/>
                <a:cs typeface="+mn-lt"/>
              </a:rPr>
              <a:t> Propose a deep neural network based framework: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ü"/>
            </a:pPr>
            <a:r>
              <a:rPr lang="en-US" sz="2000">
                <a:ea typeface="+mn-lt"/>
                <a:cs typeface="+mn-lt"/>
              </a:rPr>
              <a:t> Interactive surface estimation from 3D sketch strokes.</a:t>
            </a:r>
            <a:endParaRPr lang="en-US" sz="200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44262-7B66-0F9D-461F-C32F08A5469F}"/>
              </a:ext>
            </a:extLst>
          </p:cNvPr>
          <p:cNvSpPr txBox="1">
            <a:spLocks/>
          </p:cNvSpPr>
          <p:nvPr/>
        </p:nvSpPr>
        <p:spPr>
          <a:xfrm>
            <a:off x="841288" y="2631326"/>
            <a:ext cx="9401897" cy="100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ü"/>
            </a:pPr>
            <a:r>
              <a:rPr lang="en-US" sz="2400">
                <a:ea typeface="+mn-lt"/>
                <a:cs typeface="+mn-lt"/>
              </a:rPr>
              <a:t> Demonstrate its use in existing 3D content creation pipeline:</a:t>
            </a:r>
            <a:endParaRPr lang="en-US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ü"/>
            </a:pPr>
            <a:r>
              <a:rPr lang="en-US" sz="2000">
                <a:ea typeface="+mn-lt"/>
                <a:cs typeface="+mn-lt"/>
              </a:rPr>
              <a:t> Blender plugin for in-painting of patch based 3D models.</a:t>
            </a:r>
            <a:endParaRPr lang="en-US" sz="2000"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B1748C-E6AC-77A4-BCDA-296AEF3C786E}"/>
              </a:ext>
            </a:extLst>
          </p:cNvPr>
          <p:cNvSpPr txBox="1">
            <a:spLocks/>
          </p:cNvSpPr>
          <p:nvPr/>
        </p:nvSpPr>
        <p:spPr>
          <a:xfrm>
            <a:off x="841288" y="3791488"/>
            <a:ext cx="9401897" cy="100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 Outperform SOTA for sparse scattered data interpolation:</a:t>
            </a:r>
            <a:endParaRPr lang="en-US" dirty="0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ü"/>
            </a:pPr>
            <a:r>
              <a:rPr lang="en-US" sz="2000" dirty="0">
                <a:ea typeface="+mn-lt"/>
                <a:cs typeface="+mn-lt"/>
              </a:rPr>
              <a:t> Neural</a:t>
            </a:r>
            <a:endParaRPr lang="en-US" dirty="0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ü"/>
            </a:pPr>
            <a:r>
              <a:rPr lang="en-US" sz="2000" dirty="0">
                <a:ea typeface="+mn-lt"/>
                <a:cs typeface="+mn-lt"/>
              </a:rPr>
              <a:t> Non-neural</a:t>
            </a:r>
            <a:endParaRPr lang="en-US" sz="2000" dirty="0"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22A9A9-913D-13FB-006C-D9599C1F0965}"/>
              </a:ext>
            </a:extLst>
          </p:cNvPr>
          <p:cNvSpPr txBox="1">
            <a:spLocks/>
          </p:cNvSpPr>
          <p:nvPr/>
        </p:nvSpPr>
        <p:spPr>
          <a:xfrm>
            <a:off x="841288" y="5267434"/>
            <a:ext cx="9401897" cy="100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 Stability of our method with few strokes:</a:t>
            </a:r>
            <a:endParaRPr lang="en-US" dirty="0">
              <a:ea typeface="+mn-lt"/>
              <a:cs typeface="+mn-lt"/>
            </a:endParaRPr>
          </a:p>
          <a:p>
            <a:pPr lvl="1">
              <a:buFont typeface="Wingdings" panose="020B0604020202020204" pitchFamily="34" charset="0"/>
              <a:buChar char="ü"/>
            </a:pPr>
            <a:r>
              <a:rPr lang="en-US" sz="2000" dirty="0">
                <a:ea typeface="+mn-lt"/>
                <a:cs typeface="+mn-lt"/>
              </a:rPr>
              <a:t> Handy when an artist wants to quickly repair a 3D model.</a:t>
            </a:r>
          </a:p>
        </p:txBody>
      </p:sp>
    </p:spTree>
    <p:extLst>
      <p:ext uri="{BB962C8B-B14F-4D97-AF65-F5344CB8AC3E}">
        <p14:creationId xmlns:p14="http://schemas.microsoft.com/office/powerpoint/2010/main" val="7577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10919033" cy="52875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[Barron, 2019] Jonathan T Barron. A general and adaptive robust loss function. In Proc. of CVPR, pages 4331–4339, 2019.</a:t>
            </a:r>
            <a:endParaRPr lang="en-US" sz="1600">
              <a:cs typeface="Calibri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[Barrow et al., 1977] Harry G Barrow, Jay M Tenenbaum, Robert C Bolles, and Helen C Wolf. Parametric correspondence and chamfer matching: Two new techniques for image matching. Technical report, Sri International AI Center, 1977.</a:t>
            </a:r>
            <a:endParaRPr lang="en-US" sz="1600">
              <a:cs typeface="Calibri" panose="020F0502020204030204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</a:t>
            </a:r>
            <a:r>
              <a:rPr lang="en-US" sz="1600" dirty="0" err="1">
                <a:ea typeface="+mn-lt"/>
                <a:cs typeface="+mn-lt"/>
              </a:rPr>
              <a:t>Bendels</a:t>
            </a:r>
            <a:r>
              <a:rPr lang="en-US" sz="1600" dirty="0">
                <a:ea typeface="+mn-lt"/>
                <a:cs typeface="+mn-lt"/>
              </a:rPr>
              <a:t> et al., 2006] Gerhard H </a:t>
            </a:r>
            <a:r>
              <a:rPr lang="en-US" sz="1600" dirty="0" err="1">
                <a:ea typeface="+mn-lt"/>
                <a:cs typeface="+mn-lt"/>
              </a:rPr>
              <a:t>Bendels</a:t>
            </a:r>
            <a:r>
              <a:rPr lang="en-US" sz="1600" dirty="0">
                <a:ea typeface="+mn-lt"/>
                <a:cs typeface="+mn-lt"/>
              </a:rPr>
              <a:t>, Michael Guthe, and Reinhard Klein. Free-form modelling for surface in- painting. In Proc. of the 4th International Conference on Computer graphics, Virtual Reality, </a:t>
            </a:r>
            <a:r>
              <a:rPr lang="en-US" sz="1600" dirty="0" err="1">
                <a:ea typeface="+mn-lt"/>
                <a:cs typeface="+mn-lt"/>
              </a:rPr>
              <a:t>Visualisation</a:t>
            </a:r>
            <a:r>
              <a:rPr lang="en-US" sz="1600" dirty="0">
                <a:ea typeface="+mn-lt"/>
                <a:cs typeface="+mn-lt"/>
              </a:rPr>
              <a:t> and In- </a:t>
            </a:r>
            <a:r>
              <a:rPr lang="en-US" sz="1600" dirty="0" err="1">
                <a:ea typeface="+mn-lt"/>
                <a:cs typeface="+mn-lt"/>
              </a:rPr>
              <a:t>teraction</a:t>
            </a:r>
            <a:r>
              <a:rPr lang="en-US" sz="1600" dirty="0">
                <a:ea typeface="+mn-lt"/>
                <a:cs typeface="+mn-lt"/>
              </a:rPr>
              <a:t> in Africa, pages 49–58, 2006.</a:t>
            </a:r>
            <a:endParaRPr lang="en-US" sz="1600">
              <a:cs typeface="Calibri" panose="020F0502020204030204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[Bhattacharjee and Chaudhuri, 2020] Sukanya </a:t>
            </a:r>
            <a:r>
              <a:rPr lang="en-US" sz="1600" dirty="0" err="1">
                <a:ea typeface="+mn-lt"/>
                <a:cs typeface="+mn-lt"/>
              </a:rPr>
              <a:t>Bhattachar</a:t>
            </a:r>
            <a:r>
              <a:rPr lang="en-US" sz="1600" dirty="0">
                <a:ea typeface="+mn-lt"/>
                <a:cs typeface="+mn-lt"/>
              </a:rPr>
              <a:t>- </a:t>
            </a:r>
            <a:r>
              <a:rPr lang="en-US" sz="1600" dirty="0" err="1">
                <a:ea typeface="+mn-lt"/>
                <a:cs typeface="+mn-lt"/>
              </a:rPr>
              <a:t>jee</a:t>
            </a:r>
            <a:r>
              <a:rPr lang="en-US" sz="1600" dirty="0">
                <a:ea typeface="+mn-lt"/>
                <a:cs typeface="+mn-lt"/>
              </a:rPr>
              <a:t> and Parag Chaudhuri. A survey on sketch based content creation: from the desktop to virtual and augmented reality. In Computer Graphics Forum, volume 39, pages 757–780. Wiley Online Library, 2020.</a:t>
            </a: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</a:t>
            </a:r>
            <a:r>
              <a:rPr lang="en-US" sz="1600" dirty="0" err="1">
                <a:ea typeface="+mn-lt"/>
                <a:cs typeface="+mn-lt"/>
              </a:rPr>
              <a:t>Bingol</a:t>
            </a:r>
            <a:r>
              <a:rPr lang="en-US" sz="1600" dirty="0">
                <a:ea typeface="+mn-lt"/>
                <a:cs typeface="+mn-lt"/>
              </a:rPr>
              <a:t> and Krishnamurthy, 2019] Onur Rauf </a:t>
            </a:r>
            <a:r>
              <a:rPr lang="en-US" sz="1600" dirty="0" err="1">
                <a:ea typeface="+mn-lt"/>
                <a:cs typeface="+mn-lt"/>
              </a:rPr>
              <a:t>Bingol</a:t>
            </a:r>
            <a:r>
              <a:rPr lang="en-US" sz="1600" dirty="0">
                <a:ea typeface="+mn-lt"/>
                <a:cs typeface="+mn-lt"/>
              </a:rPr>
              <a:t> and Adarsh Krishnamurthy. NURBS-Python: An open-source object-oriented NURBS modeling framework in Python. </a:t>
            </a:r>
            <a:r>
              <a:rPr lang="en-US" sz="1600" dirty="0" err="1">
                <a:ea typeface="+mn-lt"/>
                <a:cs typeface="+mn-lt"/>
              </a:rPr>
              <a:t>SoftwareX</a:t>
            </a:r>
            <a:r>
              <a:rPr lang="en-US" sz="1600" dirty="0">
                <a:ea typeface="+mn-lt"/>
                <a:cs typeface="+mn-lt"/>
              </a:rPr>
              <a:t>, 9:85–94, 2019.</a:t>
            </a:r>
            <a:endParaRPr lang="en-US">
              <a:ea typeface="+mn-lt"/>
              <a:cs typeface="+mn-lt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[Coons,1967] Steven A </a:t>
            </a:r>
            <a:r>
              <a:rPr lang="en-US" sz="1600" dirty="0" err="1">
                <a:ea typeface="+mn-lt"/>
                <a:cs typeface="+mn-lt"/>
              </a:rPr>
              <a:t>Coons.Surfacesforcomputer</a:t>
            </a:r>
            <a:r>
              <a:rPr lang="en-US" sz="1600" dirty="0">
                <a:ea typeface="+mn-lt"/>
                <a:cs typeface="+mn-lt"/>
              </a:rPr>
              <a:t>-aided design of space forms. Technical report, MIT Cambridge Project MAC, 1967.</a:t>
            </a:r>
            <a:endParaRPr lang="en-US">
              <a:ea typeface="+mn-lt"/>
              <a:cs typeface="+mn-lt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[De Paoli and Singh, 2015] Chris De Paoli and Karan Singh. </a:t>
            </a:r>
            <a:r>
              <a:rPr lang="en-US" sz="1600" dirty="0" err="1">
                <a:ea typeface="+mn-lt"/>
                <a:cs typeface="+mn-lt"/>
              </a:rPr>
              <a:t>Secondskin</a:t>
            </a:r>
            <a:r>
              <a:rPr lang="en-US" sz="1600" dirty="0">
                <a:ea typeface="+mn-lt"/>
                <a:cs typeface="+mn-lt"/>
              </a:rPr>
              <a:t>: sketch-based construction of layered 3d mod- </a:t>
            </a:r>
            <a:r>
              <a:rPr lang="en-US" sz="1600" dirty="0" err="1">
                <a:ea typeface="+mn-lt"/>
                <a:cs typeface="+mn-lt"/>
              </a:rPr>
              <a:t>els</a:t>
            </a:r>
            <a:r>
              <a:rPr lang="en-US" sz="1600" dirty="0">
                <a:ea typeface="+mn-lt"/>
                <a:cs typeface="+mn-lt"/>
              </a:rPr>
              <a:t>. ACM Trans. on Graphics, 34(4):126, 2015.</a:t>
            </a:r>
            <a:endParaRPr lang="en-US">
              <a:ea typeface="+mn-lt"/>
              <a:cs typeface="+mn-lt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[Guo et al., 2020] Yulan Guo, </a:t>
            </a:r>
            <a:r>
              <a:rPr lang="en-US" sz="1600" dirty="0" err="1">
                <a:ea typeface="+mn-lt"/>
                <a:cs typeface="+mn-lt"/>
              </a:rPr>
              <a:t>Hanyun</a:t>
            </a:r>
            <a:r>
              <a:rPr lang="en-US" sz="1600" dirty="0">
                <a:ea typeface="+mn-lt"/>
                <a:cs typeface="+mn-lt"/>
              </a:rPr>
              <a:t> Wang, </a:t>
            </a:r>
            <a:r>
              <a:rPr lang="en-US" sz="1600" dirty="0" err="1">
                <a:ea typeface="+mn-lt"/>
                <a:cs typeface="+mn-lt"/>
              </a:rPr>
              <a:t>Qingyong</a:t>
            </a:r>
            <a:r>
              <a:rPr lang="en-US" sz="1600" dirty="0">
                <a:ea typeface="+mn-lt"/>
                <a:cs typeface="+mn-lt"/>
              </a:rPr>
              <a:t> Hu, Hao Liu, Li Liu, and Mohammed </a:t>
            </a:r>
            <a:r>
              <a:rPr lang="en-US" sz="1600" dirty="0" err="1">
                <a:ea typeface="+mn-lt"/>
                <a:cs typeface="+mn-lt"/>
              </a:rPr>
              <a:t>Bennamoun</a:t>
            </a:r>
            <a:r>
              <a:rPr lang="en-US" sz="1600" dirty="0">
                <a:ea typeface="+mn-lt"/>
                <a:cs typeface="+mn-lt"/>
              </a:rPr>
              <a:t>. Deep learning for 3d point clouds: A survey. IEEE TPAMI, 2020.</a:t>
            </a:r>
            <a:endParaRPr lang="en-US">
              <a:ea typeface="+mn-lt"/>
              <a:cs typeface="+mn-lt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[Harary et al., 2014] Gur Harary, </a:t>
            </a:r>
            <a:r>
              <a:rPr lang="en-US" sz="1600" dirty="0" err="1">
                <a:ea typeface="+mn-lt"/>
                <a:cs typeface="+mn-lt"/>
              </a:rPr>
              <a:t>Ayellet</a:t>
            </a:r>
            <a:r>
              <a:rPr lang="en-US" sz="1600" dirty="0">
                <a:ea typeface="+mn-lt"/>
                <a:cs typeface="+mn-lt"/>
              </a:rPr>
              <a:t> Tal, and Eitan </a:t>
            </a:r>
            <a:r>
              <a:rPr lang="en-US" sz="1600" dirty="0" err="1">
                <a:ea typeface="+mn-lt"/>
                <a:cs typeface="+mn-lt"/>
              </a:rPr>
              <a:t>Grinspun</a:t>
            </a:r>
            <a:r>
              <a:rPr lang="en-US" sz="1600" dirty="0">
                <a:ea typeface="+mn-lt"/>
                <a:cs typeface="+mn-lt"/>
              </a:rPr>
              <a:t>. Context-based coherent surface completion. ACM Trans. on Graphics, 33(1):1–12, 2014.</a:t>
            </a:r>
            <a:endParaRPr lang="en-US">
              <a:cs typeface="Calibri" panose="020F0502020204030204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104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cs typeface="Calibri Light"/>
              </a:rPr>
              <a:t>Introduction</a:t>
            </a:r>
            <a:endParaRPr lang="en-GB" sz="4000">
              <a:solidFill>
                <a:srgbClr val="136BAB"/>
              </a:solidFill>
              <a:latin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FD7CBCC-B7CE-FCC9-7FA9-DD868EFA4C74}"/>
              </a:ext>
            </a:extLst>
          </p:cNvPr>
          <p:cNvSpPr txBox="1">
            <a:spLocks/>
          </p:cNvSpPr>
          <p:nvPr/>
        </p:nvSpPr>
        <p:spPr>
          <a:xfrm>
            <a:off x="466240" y="1400973"/>
            <a:ext cx="7763662" cy="1324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245" lvl="1" indent="-342900" algn="just">
              <a:buFont typeface="Wingdings"/>
              <a:buChar char="ü"/>
            </a:pPr>
            <a:r>
              <a:rPr lang="en-US" sz="2400" dirty="0">
                <a:latin typeface="Calibri"/>
                <a:ea typeface="Calibri"/>
                <a:cs typeface="Calibri"/>
              </a:rPr>
              <a:t>3D Sketching:</a:t>
            </a:r>
            <a:endParaRPr lang="en-US" sz="2400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 dirty="0">
                <a:latin typeface="Calibri"/>
                <a:ea typeface="Calibri"/>
                <a:cs typeface="Calibri"/>
              </a:rPr>
              <a:t>Modelling</a:t>
            </a:r>
            <a:r>
              <a:rPr lang="en-US" sz="2400" i="0" dirty="0">
                <a:latin typeface="Calibri"/>
                <a:ea typeface="Calibri"/>
                <a:cs typeface="Calibri"/>
              </a:rPr>
              <a:t> sans ambiguity </a:t>
            </a:r>
            <a:r>
              <a:rPr lang="en-US" sz="2400" dirty="0">
                <a:latin typeface="Calibri"/>
                <a:ea typeface="Calibri"/>
                <a:cs typeface="Calibri"/>
              </a:rPr>
              <a:t>in </a:t>
            </a:r>
            <a:r>
              <a:rPr lang="en-US" sz="2400" i="0" dirty="0">
                <a:latin typeface="Calibri"/>
                <a:ea typeface="Calibri"/>
                <a:cs typeface="Calibri"/>
              </a:rPr>
              <a:t>2D-3D translation.</a:t>
            </a:r>
            <a:endParaRPr lang="en-US" sz="2400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 dirty="0">
                <a:ea typeface="Calibri" panose="020F0502020204030204"/>
                <a:cs typeface="Calibri"/>
              </a:rPr>
              <a:t>Difficult to learn interaction.</a:t>
            </a:r>
            <a:endParaRPr lang="en-US" sz="2400" i="0" dirty="0"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8614FB-6493-EF2B-8BB9-9DAB39D7F756}"/>
              </a:ext>
            </a:extLst>
          </p:cNvPr>
          <p:cNvSpPr txBox="1">
            <a:spLocks/>
          </p:cNvSpPr>
          <p:nvPr/>
        </p:nvSpPr>
        <p:spPr>
          <a:xfrm>
            <a:off x="466239" y="2989911"/>
            <a:ext cx="8792052" cy="1597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245" lvl="1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Classical Surface In-painting:</a:t>
            </a:r>
            <a:endParaRPr lang="en-US" sz="240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Artistic input severely restricted</a:t>
            </a:r>
            <a:r>
              <a:rPr lang="en-US" sz="2400" i="0">
                <a:latin typeface="Calibri"/>
                <a:ea typeface="Calibri"/>
                <a:cs typeface="Calibri"/>
              </a:rPr>
              <a:t>.</a:t>
            </a:r>
            <a:endParaRPr lang="en-US" sz="240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Desired surface realized post in-painting.</a:t>
            </a:r>
            <a:endParaRPr lang="en-US" sz="2400" i="0"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6803E80-9A97-A0E4-C330-6CC0A719F874}"/>
              </a:ext>
            </a:extLst>
          </p:cNvPr>
          <p:cNvSpPr txBox="1">
            <a:spLocks/>
          </p:cNvSpPr>
          <p:nvPr/>
        </p:nvSpPr>
        <p:spPr>
          <a:xfrm>
            <a:off x="466238" y="4683335"/>
            <a:ext cx="9200266" cy="1597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245" lvl="1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3D sketch to surface:</a:t>
            </a:r>
            <a:endParaRPr lang="en-US" sz="240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Scattered data approximation.</a:t>
            </a:r>
            <a:endParaRPr lang="en-US" sz="2400">
              <a:latin typeface="Calibri"/>
              <a:ea typeface="Calibri"/>
              <a:cs typeface="Calibri" panose="020F0502020204030204" pitchFamily="34" charset="0"/>
            </a:endParaRPr>
          </a:p>
          <a:p>
            <a:pPr marL="1147445" lvl="2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Regression, cubic interpolation, point cloud fitting</a:t>
            </a:r>
            <a:endParaRPr lang="en-US" sz="2400">
              <a:ea typeface="+mn-lt"/>
              <a:cs typeface="Calibri" panose="020F0502020204030204" pitchFamily="34" charset="0"/>
            </a:endParaRPr>
          </a:p>
          <a:p>
            <a:pPr marL="1604645" lvl="3" indent="-342900" algn="just">
              <a:buFont typeface="Wingdings"/>
              <a:buChar char="ü"/>
            </a:pPr>
            <a:r>
              <a:rPr lang="en-US" sz="2400">
                <a:ea typeface="+mn-lt"/>
                <a:cs typeface="+mn-lt"/>
              </a:rPr>
              <a:t> sub-optimal</a:t>
            </a:r>
            <a:endParaRPr lang="en-US" sz="2400" i="0"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3D4DA-B76B-6FF7-BD07-C4EE6A8B5A28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3E789BE-9903-C84E-501E-10970061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722" y="1397944"/>
            <a:ext cx="3920217" cy="2212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91E8F0-1284-FB44-B6F2-7C7B500D2C84}"/>
              </a:ext>
            </a:extLst>
          </p:cNvPr>
          <p:cNvSpPr txBox="1"/>
          <p:nvPr/>
        </p:nvSpPr>
        <p:spPr>
          <a:xfrm>
            <a:off x="7779204" y="3554184"/>
            <a:ext cx="43556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ea typeface="+mn-lt"/>
                <a:cs typeface="+mn-lt"/>
              </a:rPr>
              <a:t>https://www.linodriegheart.com/vehicles-blender-2-8-and-sketchbook-fun/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8C59F3-3407-F49C-51A9-B5E284C5B975}"/>
              </a:ext>
            </a:extLst>
          </p:cNvPr>
          <p:cNvGrpSpPr/>
          <p:nvPr/>
        </p:nvGrpSpPr>
        <p:grpSpPr>
          <a:xfrm>
            <a:off x="7922078" y="4148936"/>
            <a:ext cx="3682092" cy="2284776"/>
            <a:chOff x="7922078" y="4148936"/>
            <a:chExt cx="3682092" cy="2284776"/>
          </a:xfrm>
        </p:grpSpPr>
        <p:pic>
          <p:nvPicPr>
            <p:cNvPr id="12" name="Picture 12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B24A59BF-FD5D-E6C4-BB8C-1E45D3657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2078" y="4148936"/>
              <a:ext cx="3682092" cy="19210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7C69FD-9A7D-E885-8ED1-346B4DCBF696}"/>
                </a:ext>
              </a:extLst>
            </p:cNvPr>
            <p:cNvSpPr txBox="1"/>
            <p:nvPr/>
          </p:nvSpPr>
          <p:spPr>
            <a:xfrm>
              <a:off x="10099221" y="6125935"/>
              <a:ext cx="149134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ea typeface="+mn-lt"/>
                  <a:cs typeface="+mn-lt"/>
                </a:rPr>
                <a:t>Zhong et al., 2016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380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10919033" cy="52189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[He et al., 2016] Kaiming He, Xiangyu Zhang, Shaoqing Ren, and Jian Sun. Deep residual learning for image recognition. In Proc. of CVPR, pages 770–778, 2016.</a:t>
            </a:r>
            <a:endParaRPr lang="en-US" sz="1600"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[Igarashietal.,1999] </a:t>
            </a:r>
            <a:r>
              <a:rPr lang="en-US" sz="1600" dirty="0" err="1">
                <a:ea typeface="+mn-lt"/>
                <a:cs typeface="+mn-lt"/>
              </a:rPr>
              <a:t>TakeoIgarashi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dirty="0" err="1">
                <a:ea typeface="+mn-lt"/>
                <a:cs typeface="+mn-lt"/>
              </a:rPr>
              <a:t>SatoshiMatsuoka,and</a:t>
            </a:r>
            <a:r>
              <a:rPr lang="en-US" sz="1600" dirty="0">
                <a:ea typeface="+mn-lt"/>
                <a:cs typeface="+mn-lt"/>
              </a:rPr>
              <a:t> Hidehiko Tanaka. Teddy: a sketching interface for 3d freeform design. In SIGGRAPH, pages 409–416. ACM, 1999.</a:t>
            </a:r>
            <a:endParaRPr lang="en-US" sz="1600"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[Koch et al., 2019] Sebastian Koch, Albert Matveev, </a:t>
            </a:r>
            <a:r>
              <a:rPr lang="en-US" sz="1600" dirty="0" err="1">
                <a:ea typeface="+mn-lt"/>
                <a:cs typeface="+mn-lt"/>
              </a:rPr>
              <a:t>Zhongshi</a:t>
            </a:r>
            <a:r>
              <a:rPr lang="en-US" sz="1600" dirty="0">
                <a:ea typeface="+mn-lt"/>
                <a:cs typeface="+mn-lt"/>
              </a:rPr>
              <a:t> Jiang, Francis Williams, Alexey Artemov, Evgeny Bur- </a:t>
            </a:r>
            <a:r>
              <a:rPr lang="en-US" sz="1600" dirty="0" err="1">
                <a:ea typeface="+mn-lt"/>
                <a:cs typeface="+mn-lt"/>
              </a:rPr>
              <a:t>naev</a:t>
            </a:r>
            <a:r>
              <a:rPr lang="en-US" sz="1600" dirty="0">
                <a:ea typeface="+mn-lt"/>
                <a:cs typeface="+mn-lt"/>
              </a:rPr>
              <a:t>, Marc Alexa, Denis Zorin, and Daniele Panozzo. </a:t>
            </a:r>
            <a:r>
              <a:rPr lang="en-US" sz="1600" dirty="0" err="1">
                <a:ea typeface="+mn-lt"/>
                <a:cs typeface="+mn-lt"/>
              </a:rPr>
              <a:t>Abc</a:t>
            </a:r>
            <a:r>
              <a:rPr lang="en-US" sz="1600" dirty="0">
                <a:ea typeface="+mn-lt"/>
                <a:cs typeface="+mn-lt"/>
              </a:rPr>
              <a:t>: A big cad model dataset for geometric deep learn- </a:t>
            </a:r>
            <a:r>
              <a:rPr lang="en-US" sz="1600" dirty="0" err="1">
                <a:ea typeface="+mn-lt"/>
                <a:cs typeface="+mn-lt"/>
              </a:rPr>
              <a:t>ing.</a:t>
            </a:r>
            <a:r>
              <a:rPr lang="en-US" sz="1600" dirty="0">
                <a:ea typeface="+mn-lt"/>
                <a:cs typeface="+mn-lt"/>
              </a:rPr>
              <a:t> In Proc. of CVPR, pages 9601–9611, 2019.</a:t>
            </a:r>
            <a:endParaRPr lang="en-US" sz="1600"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[Lui et al., 2012] Lok Ming Lui, Chengfeng Wen, and </a:t>
            </a:r>
            <a:r>
              <a:rPr lang="en-US" sz="1600" dirty="0" err="1">
                <a:ea typeface="+mn-lt"/>
                <a:cs typeface="+mn-lt"/>
              </a:rPr>
              <a:t>Xianfeng</a:t>
            </a:r>
            <a:r>
              <a:rPr lang="en-US" sz="1600" dirty="0">
                <a:ea typeface="+mn-lt"/>
                <a:cs typeface="+mn-lt"/>
              </a:rPr>
              <a:t> Gu. A conformal approach for surface inpainting. </a:t>
            </a:r>
            <a:r>
              <a:rPr lang="en-US" sz="1600" dirty="0" err="1">
                <a:ea typeface="+mn-lt"/>
                <a:cs typeface="+mn-lt"/>
              </a:rPr>
              <a:t>arXiv</a:t>
            </a:r>
            <a:r>
              <a:rPr lang="en-US" sz="1600" dirty="0">
                <a:ea typeface="+mn-lt"/>
                <a:cs typeface="+mn-lt"/>
              </a:rPr>
              <a:t> preprint arXiv:1212.0981, 2012.</a:t>
            </a:r>
            <a:endParaRPr lang="en-US" sz="1600"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[Mehr et al., 2019] Eloi Mehr, Ariane Jourdan, Nicolas Thome, Matthieu Cord, and Vincent </a:t>
            </a:r>
            <a:r>
              <a:rPr lang="en-US" sz="1600" dirty="0" err="1">
                <a:ea typeface="+mn-lt"/>
                <a:cs typeface="+mn-lt"/>
              </a:rPr>
              <a:t>Guitteny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Disconet</a:t>
            </a:r>
            <a:r>
              <a:rPr lang="en-US" sz="1600" dirty="0">
                <a:ea typeface="+mn-lt"/>
                <a:cs typeface="+mn-lt"/>
              </a:rPr>
              <a:t>: Shapes learning on disconnected manifolds for 3d editing. In Proc. of CVPR, pages 3474–3483, 2019.</a:t>
            </a:r>
          </a:p>
          <a:p>
            <a:pPr algn="just">
              <a:buFont typeface="Wingdings,Sans-Serif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[Nealen et al., 2007] Andrew Nealen, Takeo Igarashi, Olga </a:t>
            </a:r>
            <a:r>
              <a:rPr lang="en-US" sz="1600" dirty="0" err="1">
                <a:ea typeface="+mn-lt"/>
                <a:cs typeface="+mn-lt"/>
              </a:rPr>
              <a:t>Sorkine</a:t>
            </a:r>
            <a:r>
              <a:rPr lang="en-US" sz="1600" dirty="0">
                <a:ea typeface="+mn-lt"/>
                <a:cs typeface="+mn-lt"/>
              </a:rPr>
              <a:t>, and Marc Alexa. </a:t>
            </a:r>
            <a:r>
              <a:rPr lang="en-US" sz="1600" dirty="0" err="1">
                <a:ea typeface="+mn-lt"/>
                <a:cs typeface="+mn-lt"/>
              </a:rPr>
              <a:t>Fibermesh</a:t>
            </a:r>
            <a:r>
              <a:rPr lang="en-US" sz="1600" dirty="0">
                <a:ea typeface="+mn-lt"/>
                <a:cs typeface="+mn-lt"/>
              </a:rPr>
              <a:t>: designing freeform surfaces with 3d curves. In ACM SIGGRAPH 2007 papers, pages 41–50. ACM, 2007.</a:t>
            </a:r>
          </a:p>
          <a:p>
            <a:pPr algn="just">
              <a:buFont typeface="Wingdings,Sans-Serif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[Qi et al., 2017] Charles R Qi, Hao </a:t>
            </a:r>
            <a:r>
              <a:rPr lang="en-US" sz="1600" dirty="0" err="1">
                <a:ea typeface="+mn-lt"/>
                <a:cs typeface="+mn-lt"/>
              </a:rPr>
              <a:t>Su</a:t>
            </a:r>
            <a:r>
              <a:rPr lang="en-US" sz="1600" dirty="0">
                <a:ea typeface="+mn-lt"/>
                <a:cs typeface="+mn-lt"/>
              </a:rPr>
              <a:t>, </a:t>
            </a:r>
            <a:r>
              <a:rPr lang="en-US" sz="1600" dirty="0" err="1">
                <a:ea typeface="+mn-lt"/>
                <a:cs typeface="+mn-lt"/>
              </a:rPr>
              <a:t>Kaichun</a:t>
            </a:r>
            <a:r>
              <a:rPr lang="en-US" sz="1600" dirty="0">
                <a:ea typeface="+mn-lt"/>
                <a:cs typeface="+mn-lt"/>
              </a:rPr>
              <a:t> Mo, and Leonidas J </a:t>
            </a:r>
            <a:r>
              <a:rPr lang="en-US" sz="1600" dirty="0" err="1">
                <a:ea typeface="+mn-lt"/>
                <a:cs typeface="+mn-lt"/>
              </a:rPr>
              <a:t>Guibas</a:t>
            </a:r>
            <a:r>
              <a:rPr lang="en-US" sz="1600" dirty="0">
                <a:ea typeface="+mn-lt"/>
                <a:cs typeface="+mn-lt"/>
              </a:rPr>
              <a:t>. </a:t>
            </a:r>
            <a:r>
              <a:rPr lang="en-US" sz="1600" dirty="0" err="1">
                <a:ea typeface="+mn-lt"/>
                <a:cs typeface="+mn-lt"/>
              </a:rPr>
              <a:t>Pointnet</a:t>
            </a:r>
            <a:r>
              <a:rPr lang="en-US" sz="1600" dirty="0">
                <a:ea typeface="+mn-lt"/>
                <a:cs typeface="+mn-lt"/>
              </a:rPr>
              <a:t>: Deep learning on point sets for 3d classification and segmentation. In Proc. of CVPR, pages 652–660, 2017.</a:t>
            </a:r>
          </a:p>
          <a:p>
            <a:pPr algn="just">
              <a:buFont typeface="Wingdings,Sans-Serif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[Rosales et al., 2019] Enrique Rosales, Jafet Rodriguez, and </a:t>
            </a:r>
            <a:r>
              <a:rPr lang="en-US" sz="1600" dirty="0" err="1">
                <a:ea typeface="+mn-lt"/>
                <a:cs typeface="+mn-lt"/>
              </a:rPr>
              <a:t>Alla</a:t>
            </a:r>
            <a:r>
              <a:rPr lang="en-US" sz="1600" dirty="0">
                <a:ea typeface="+mn-lt"/>
                <a:cs typeface="+mn-lt"/>
              </a:rPr>
              <a:t> Sheffer. </a:t>
            </a:r>
            <a:r>
              <a:rPr lang="en-US" sz="1600" dirty="0" err="1">
                <a:ea typeface="+mn-lt"/>
                <a:cs typeface="+mn-lt"/>
              </a:rPr>
              <a:t>Surfacebrush</a:t>
            </a:r>
            <a:r>
              <a:rPr lang="en-US" sz="1600" dirty="0">
                <a:ea typeface="+mn-lt"/>
                <a:cs typeface="+mn-lt"/>
              </a:rPr>
              <a:t>: from virtual reality drawings to manifold surfaces. ACM Trans. on Graphics, 38(4):96:1–96:15, 2019.</a:t>
            </a:r>
          </a:p>
          <a:p>
            <a:pPr algn="just">
              <a:buFont typeface="Wingdings,Sans-Serif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[Sahay and Rajagopalan, 2015] Pratyush Sahay and AN Rajagopalan. Geometric inpainting of 3d structures. In Proc. of CVPR Workshops, pages 1–7, 2015.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3038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10919033" cy="51639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[Sharma et al., 2020] Gopal Sharma, </a:t>
            </a:r>
            <a:r>
              <a:rPr lang="en-US" sz="1600" dirty="0" err="1">
                <a:ea typeface="+mn-lt"/>
                <a:cs typeface="+mn-lt"/>
              </a:rPr>
              <a:t>Difan</a:t>
            </a:r>
            <a:r>
              <a:rPr lang="en-US" sz="1600" dirty="0">
                <a:ea typeface="+mn-lt"/>
                <a:cs typeface="+mn-lt"/>
              </a:rPr>
              <a:t> Liu, Subhransu Maji, Evangelos Kalogerakis, Siddhartha Chaudhuri, and Radom ́</a:t>
            </a:r>
            <a:r>
              <a:rPr lang="en-US" sz="1600" dirty="0" err="1">
                <a:ea typeface="+mn-lt"/>
                <a:cs typeface="+mn-lt"/>
              </a:rPr>
              <a:t>ır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Meˇch</a:t>
            </a:r>
            <a:r>
              <a:rPr lang="en-US" sz="1600" dirty="0">
                <a:ea typeface="+mn-lt"/>
                <a:cs typeface="+mn-lt"/>
              </a:rPr>
              <a:t>. </a:t>
            </a:r>
            <a:r>
              <a:rPr lang="en-US" sz="1600" dirty="0" err="1">
                <a:ea typeface="+mn-lt"/>
                <a:cs typeface="+mn-lt"/>
              </a:rPr>
              <a:t>Parsenet</a:t>
            </a:r>
            <a:r>
              <a:rPr lang="en-US" sz="1600" dirty="0">
                <a:ea typeface="+mn-lt"/>
                <a:cs typeface="+mn-lt"/>
              </a:rPr>
              <a:t>: A parametric surface fitting net- work for 3d point clouds. In Proc. of ECCV, pages 261– 276. Springer, 2020.</a:t>
            </a: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[Smirnov et al., 2019] Dmitriy Smirnov, Mikhail </a:t>
            </a:r>
            <a:r>
              <a:rPr lang="en-US" sz="1600" dirty="0" err="1">
                <a:ea typeface="+mn-lt"/>
                <a:cs typeface="+mn-lt"/>
              </a:rPr>
              <a:t>Bessmelt</a:t>
            </a:r>
            <a:r>
              <a:rPr lang="en-US" sz="1600" dirty="0">
                <a:ea typeface="+mn-lt"/>
                <a:cs typeface="+mn-lt"/>
              </a:rPr>
              <a:t>- </a:t>
            </a:r>
            <a:r>
              <a:rPr lang="en-US" sz="1600" dirty="0" err="1">
                <a:ea typeface="+mn-lt"/>
                <a:cs typeface="+mn-lt"/>
              </a:rPr>
              <a:t>sev</a:t>
            </a:r>
            <a:r>
              <a:rPr lang="en-US" sz="1600" dirty="0">
                <a:ea typeface="+mn-lt"/>
                <a:cs typeface="+mn-lt"/>
              </a:rPr>
              <a:t>, and Justin Solomon. Deep sketch-based modeling of man-made shapes. </a:t>
            </a:r>
            <a:r>
              <a:rPr lang="en-US" sz="1600" dirty="0" err="1">
                <a:ea typeface="+mn-lt"/>
                <a:cs typeface="+mn-lt"/>
              </a:rPr>
              <a:t>arXiv</a:t>
            </a:r>
            <a:r>
              <a:rPr lang="en-US" sz="1600" dirty="0">
                <a:ea typeface="+mn-lt"/>
                <a:cs typeface="+mn-lt"/>
              </a:rPr>
              <a:t> preprint arXiv:1906.12337, 2019.</a:t>
            </a:r>
            <a:endParaRPr lang="en-US" sz="1600">
              <a:cs typeface="Calibri"/>
            </a:endParaRP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[Torrence, 2006] Ann Torrence. Martin </a:t>
            </a:r>
            <a:r>
              <a:rPr lang="en-US" sz="1600" dirty="0" err="1">
                <a:ea typeface="+mn-lt"/>
                <a:cs typeface="+mn-lt"/>
              </a:rPr>
              <a:t>newell’s</a:t>
            </a:r>
            <a:r>
              <a:rPr lang="en-US" sz="1600" dirty="0">
                <a:ea typeface="+mn-lt"/>
                <a:cs typeface="+mn-lt"/>
              </a:rPr>
              <a:t> original teapot. In ACM SIGGRAPH 2006 Teapot, pages 29–es. 2006.</a:t>
            </a:r>
            <a:endParaRPr lang="en-US" sz="1600">
              <a:cs typeface="Calibri" panose="020F0502020204030204"/>
            </a:endParaRP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</a:t>
            </a:r>
            <a:r>
              <a:rPr lang="en-US" sz="1600" dirty="0" err="1">
                <a:ea typeface="+mn-lt"/>
                <a:cs typeface="+mn-lt"/>
              </a:rPr>
              <a:t>Verdera</a:t>
            </a:r>
            <a:r>
              <a:rPr lang="en-US" sz="1600" dirty="0">
                <a:ea typeface="+mn-lt"/>
                <a:cs typeface="+mn-lt"/>
              </a:rPr>
              <a:t> et al., 2003] Joan </a:t>
            </a:r>
            <a:r>
              <a:rPr lang="en-US" sz="1600" dirty="0" err="1">
                <a:ea typeface="+mn-lt"/>
                <a:cs typeface="+mn-lt"/>
              </a:rPr>
              <a:t>Verdera</a:t>
            </a:r>
            <a:r>
              <a:rPr lang="en-US" sz="1600" dirty="0">
                <a:ea typeface="+mn-lt"/>
                <a:cs typeface="+mn-lt"/>
              </a:rPr>
              <a:t>, Vicent </a:t>
            </a:r>
            <a:r>
              <a:rPr lang="en-US" sz="1600" dirty="0" err="1">
                <a:ea typeface="+mn-lt"/>
                <a:cs typeface="+mn-lt"/>
              </a:rPr>
              <a:t>Caselles</a:t>
            </a:r>
            <a:r>
              <a:rPr lang="en-US" sz="1600" dirty="0">
                <a:ea typeface="+mn-lt"/>
                <a:cs typeface="+mn-lt"/>
              </a:rPr>
              <a:t>, Marcelo </a:t>
            </a:r>
            <a:r>
              <a:rPr lang="en-US" sz="1600" dirty="0" err="1">
                <a:ea typeface="+mn-lt"/>
                <a:cs typeface="+mn-lt"/>
              </a:rPr>
              <a:t>Bertalmio</a:t>
            </a:r>
            <a:r>
              <a:rPr lang="en-US" sz="1600" dirty="0">
                <a:ea typeface="+mn-lt"/>
                <a:cs typeface="+mn-lt"/>
              </a:rPr>
              <a:t>, and Guillermo Sapiro. Inpainting surface holes. In Proc. of ICIP, volume 2, pages II–903. IEEE, 2003.</a:t>
            </a: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[Wang et al., 2019] Yue Wang, </a:t>
            </a:r>
            <a:r>
              <a:rPr lang="en-US" sz="1600" dirty="0" err="1">
                <a:ea typeface="+mn-lt"/>
                <a:cs typeface="+mn-lt"/>
              </a:rPr>
              <a:t>Yongbin</a:t>
            </a:r>
            <a:r>
              <a:rPr lang="en-US" sz="1600" dirty="0">
                <a:ea typeface="+mn-lt"/>
                <a:cs typeface="+mn-lt"/>
              </a:rPr>
              <a:t> Sun, </a:t>
            </a:r>
            <a:r>
              <a:rPr lang="en-US" sz="1600" dirty="0" err="1">
                <a:ea typeface="+mn-lt"/>
                <a:cs typeface="+mn-lt"/>
              </a:rPr>
              <a:t>Ziwei</a:t>
            </a:r>
            <a:r>
              <a:rPr lang="en-US" sz="1600" dirty="0">
                <a:ea typeface="+mn-lt"/>
                <a:cs typeface="+mn-lt"/>
              </a:rPr>
              <a:t> Liu, Sanjay E Sarma, Michael M Bronstein, and Justin M Solomon. Dynamic graph CNN for learning on point clouds. ACM Trans. On Graphics, 38(5):1–12, 2019.</a:t>
            </a:r>
            <a:endParaRPr lang="en-US" sz="1600">
              <a:cs typeface="Calibri" panose="020F0502020204030204"/>
            </a:endParaRP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[Wang et al., 2022] </a:t>
            </a:r>
            <a:r>
              <a:rPr lang="en-US" sz="1600" dirty="0" err="1">
                <a:ea typeface="+mn-lt"/>
                <a:cs typeface="+mn-lt"/>
              </a:rPr>
              <a:t>Shuangbu</a:t>
            </a:r>
            <a:r>
              <a:rPr lang="en-US" sz="1600" dirty="0">
                <a:ea typeface="+mn-lt"/>
                <a:cs typeface="+mn-lt"/>
              </a:rPr>
              <a:t> Wang, Yu Xia, Lihua You, Hassan </a:t>
            </a:r>
            <a:r>
              <a:rPr lang="en-US" sz="1600" dirty="0" err="1">
                <a:ea typeface="+mn-lt"/>
                <a:cs typeface="+mn-lt"/>
              </a:rPr>
              <a:t>Ugail</a:t>
            </a:r>
            <a:r>
              <a:rPr lang="en-US" sz="1600" dirty="0">
                <a:ea typeface="+mn-lt"/>
                <a:cs typeface="+mn-lt"/>
              </a:rPr>
              <a:t>, Alfonso </a:t>
            </a:r>
            <a:r>
              <a:rPr lang="en-US" sz="1600" dirty="0" err="1">
                <a:ea typeface="+mn-lt"/>
                <a:cs typeface="+mn-lt"/>
              </a:rPr>
              <a:t>Carriazo</a:t>
            </a:r>
            <a:r>
              <a:rPr lang="en-US" sz="1600" dirty="0">
                <a:ea typeface="+mn-lt"/>
                <a:cs typeface="+mn-lt"/>
              </a:rPr>
              <a:t>, Andres Iglesias, and Jianjun Zhang. Interactive PDE patch-based surface modeling from vertex-frames. Engineering with Computers, pages 1–19, 2022.</a:t>
            </a: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[Xu et al., 2018] Pengfei Xu, </a:t>
            </a:r>
            <a:r>
              <a:rPr lang="en-US" sz="1600" dirty="0" err="1">
                <a:ea typeface="+mn-lt"/>
                <a:cs typeface="+mn-lt"/>
              </a:rPr>
              <a:t>Hongbo</a:t>
            </a:r>
            <a:r>
              <a:rPr lang="en-US" sz="1600" dirty="0">
                <a:ea typeface="+mn-lt"/>
                <a:cs typeface="+mn-lt"/>
              </a:rPr>
              <a:t> Fu, </a:t>
            </a:r>
            <a:r>
              <a:rPr lang="en-US" sz="1600" dirty="0" err="1">
                <a:ea typeface="+mn-lt"/>
                <a:cs typeface="+mn-lt"/>
              </a:rPr>
              <a:t>Youyi</a:t>
            </a:r>
            <a:r>
              <a:rPr lang="en-US" sz="1600" dirty="0">
                <a:ea typeface="+mn-lt"/>
                <a:cs typeface="+mn-lt"/>
              </a:rPr>
              <a:t> Zheng, Karan Singh, Hui Huang, and Chiew-Lan Tai. Model- guided 3d sketching. IEEE TVCG, pages 2927–2939, 2018.</a:t>
            </a: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[Yang et al., 2018] </a:t>
            </a:r>
            <a:r>
              <a:rPr lang="en-US" sz="1600" dirty="0" err="1">
                <a:ea typeface="+mn-lt"/>
                <a:cs typeface="+mn-lt"/>
              </a:rPr>
              <a:t>Yaoqing</a:t>
            </a:r>
            <a:r>
              <a:rPr lang="en-US" sz="1600" dirty="0">
                <a:ea typeface="+mn-lt"/>
                <a:cs typeface="+mn-lt"/>
              </a:rPr>
              <a:t> Yang, Chen Feng, Yiru Shen, and Dong Tian. </a:t>
            </a:r>
            <a:r>
              <a:rPr lang="en-US" sz="1600" dirty="0" err="1">
                <a:ea typeface="+mn-lt"/>
                <a:cs typeface="+mn-lt"/>
              </a:rPr>
              <a:t>Foldingnet</a:t>
            </a:r>
            <a:r>
              <a:rPr lang="en-US" sz="1600" dirty="0">
                <a:ea typeface="+mn-lt"/>
                <a:cs typeface="+mn-lt"/>
              </a:rPr>
              <a:t>: Point cloud auto-encoder via deep grid deformation. In Proc. of CVPR, pages 206–215, 2018.</a:t>
            </a:r>
            <a:endParaRPr lang="en-US" dirty="0">
              <a:ea typeface="+mn-lt"/>
              <a:cs typeface="+mn-lt"/>
            </a:endParaRPr>
          </a:p>
          <a:p>
            <a:pPr marL="342900" indent="-342900" algn="just">
              <a:buFont typeface="Wingdings" panose="020B0604020202020204" pitchFamily="34" charset="0"/>
              <a:buChar char="Ø"/>
            </a:pPr>
            <a:r>
              <a:rPr lang="en-US" sz="1600" dirty="0">
                <a:ea typeface="+mn-lt"/>
                <a:cs typeface="+mn-lt"/>
              </a:rPr>
              <a:t>[Zhong and Qin, 2016] Ming Zhong and Hong Qin. Surface inpainting with sparsity constraints. 2016.</a:t>
            </a:r>
            <a:endParaRPr lang="en-US" dirty="0">
              <a:cs typeface="Calibri"/>
            </a:endParaRPr>
          </a:p>
          <a:p>
            <a:pPr marL="0" indent="0" algn="just">
              <a:buNone/>
            </a:pPr>
            <a:endParaRPr lang="en-US" sz="2400" dirty="0">
              <a:ea typeface="+mn-lt"/>
              <a:cs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6216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461" y="1078135"/>
            <a:ext cx="6971076" cy="482494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Thank You!!</a:t>
            </a:r>
            <a:br>
              <a:rPr lang="en-GB" sz="4000" b="1" dirty="0">
                <a:solidFill>
                  <a:srgbClr val="C00000"/>
                </a:solidFill>
                <a:latin typeface="Calibri"/>
                <a:ea typeface="+mj-lt"/>
                <a:cs typeface="+mj-lt"/>
              </a:rPr>
            </a:br>
            <a:br>
              <a:rPr lang="en-GB" sz="4000" b="1" dirty="0">
                <a:solidFill>
                  <a:srgbClr val="C00000"/>
                </a:solidFill>
                <a:latin typeface="Calibri"/>
                <a:ea typeface="+mj-lt"/>
                <a:cs typeface="+mj-lt"/>
              </a:rPr>
            </a:br>
            <a:br>
              <a:rPr lang="en-GB" sz="4000" b="1" dirty="0">
                <a:solidFill>
                  <a:srgbClr val="C00000"/>
                </a:solidFill>
                <a:latin typeface="Calibri"/>
                <a:ea typeface="+mj-lt"/>
                <a:cs typeface="+mj-lt"/>
              </a:rPr>
            </a:br>
            <a:br>
              <a:rPr lang="en-GB" sz="4000" b="1" dirty="0">
                <a:solidFill>
                  <a:srgbClr val="C00000"/>
                </a:solidFill>
                <a:latin typeface="Calibri"/>
                <a:ea typeface="+mj-lt"/>
                <a:cs typeface="+mj-lt"/>
              </a:rPr>
            </a:br>
            <a:br>
              <a:rPr lang="en-GB" b="1" dirty="0">
                <a:latin typeface="Calibri"/>
                <a:ea typeface="+mj-lt"/>
                <a:cs typeface="+mj-lt"/>
              </a:rPr>
            </a:br>
            <a:r>
              <a:rPr lang="en-GB" b="1" dirty="0">
                <a:solidFill>
                  <a:srgbClr val="C00000"/>
                </a:solidFill>
                <a:latin typeface="Calibri"/>
                <a:cs typeface="Calibri Light"/>
              </a:rPr>
              <a:t>Poster at Row 01, Stand 007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5276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cs typeface="Calibri Light"/>
              </a:rPr>
              <a:t>Introduction</a:t>
            </a:r>
            <a:endParaRPr lang="en-GB" sz="4000">
              <a:solidFill>
                <a:srgbClr val="136BAB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5CCD-9619-580A-955D-D3A216F0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4" y="1408007"/>
            <a:ext cx="3834493" cy="6194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>
                <a:ea typeface="+mn-lt"/>
                <a:cs typeface="+mn-lt"/>
              </a:rPr>
              <a:t>Our main contributions are:</a:t>
            </a:r>
            <a:endParaRPr lang="en-US" sz="240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C5FA9-D76A-999B-F121-D1BED9653BA5}"/>
              </a:ext>
            </a:extLst>
          </p:cNvPr>
          <p:cNvSpPr txBox="1"/>
          <p:nvPr/>
        </p:nvSpPr>
        <p:spPr>
          <a:xfrm>
            <a:off x="1213757" y="1948543"/>
            <a:ext cx="66484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/>
              <a:t>Neural network based architecture, </a:t>
            </a:r>
            <a:r>
              <a:rPr lang="en-US" sz="2400" b="1" err="1"/>
              <a:t>StPNet</a:t>
            </a:r>
            <a:r>
              <a:rPr lang="en-US" sz="2400"/>
              <a:t>:</a:t>
            </a:r>
            <a:endParaRPr lang="en-US" sz="2400"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400"/>
              <a:t>Input: stream of incoming 3D strokes.​</a:t>
            </a:r>
            <a:endParaRPr lang="en-US" sz="2400"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sz="2400">
                <a:cs typeface="Calibri"/>
              </a:rPr>
              <a:t>Output: </a:t>
            </a:r>
            <a:r>
              <a:rPr lang="en-US" sz="2400">
                <a:ea typeface="+mn-lt"/>
                <a:cs typeface="+mn-lt"/>
              </a:rPr>
              <a:t>3D surface patch.</a:t>
            </a:r>
          </a:p>
          <a:p>
            <a:r>
              <a:rPr lang="en-US"/>
              <a:t>​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48E3D-279C-0515-5BBB-BEDBD31E50BC}"/>
              </a:ext>
            </a:extLst>
          </p:cNvPr>
          <p:cNvSpPr txBox="1"/>
          <p:nvPr/>
        </p:nvSpPr>
        <p:spPr>
          <a:xfrm>
            <a:off x="1213758" y="3799115"/>
            <a:ext cx="65940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cs typeface="Segoe UI"/>
              </a:rPr>
              <a:t>Interactive surface in-painting method:​</a:t>
            </a:r>
            <a:endParaRPr lang="en-US"/>
          </a:p>
          <a:p>
            <a:pPr marL="800100" lvl="1" indent="-342900">
              <a:buFont typeface="Wingdings"/>
              <a:buChar char="ü"/>
            </a:pPr>
            <a:r>
              <a:rPr lang="en-US" sz="2400">
                <a:cs typeface="Segoe UI"/>
              </a:rPr>
              <a:t>Input: patch based 3D model, sketch strokes.​</a:t>
            </a:r>
          </a:p>
          <a:p>
            <a:pPr marL="800100" lvl="1" indent="-342900">
              <a:buFont typeface="Wingdings"/>
              <a:buChar char="ü"/>
            </a:pPr>
            <a:r>
              <a:rPr lang="en-US" sz="2400">
                <a:cs typeface="Segoe UI"/>
              </a:rPr>
              <a:t>Output: patch based 3D model (in-painted).</a:t>
            </a:r>
          </a:p>
        </p:txBody>
      </p:sp>
    </p:spTree>
    <p:extLst>
      <p:ext uri="{BB962C8B-B14F-4D97-AF65-F5344CB8AC3E}">
        <p14:creationId xmlns:p14="http://schemas.microsoft.com/office/powerpoint/2010/main" val="20287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136BAB"/>
                </a:solidFill>
                <a:latin typeface="Calibri"/>
                <a:cs typeface="Calibri Light"/>
              </a:rPr>
              <a:t>Related Work</a:t>
            </a:r>
            <a:endParaRPr lang="en-GB" sz="4000">
              <a:solidFill>
                <a:srgbClr val="136BAB"/>
              </a:solidFill>
              <a:latin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A6CDC5A-B994-3411-E9B0-778E59678C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737"/>
              </p:ext>
            </p:extLst>
          </p:nvPr>
        </p:nvGraphicFramePr>
        <p:xfrm>
          <a:off x="578303" y="1258661"/>
          <a:ext cx="5625191" cy="3967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191">
                  <a:extLst>
                    <a:ext uri="{9D8B030D-6E8A-4147-A177-3AD203B41FA5}">
                      <a16:colId xmlns:a16="http://schemas.microsoft.com/office/drawing/2014/main" val="2996074709"/>
                    </a:ext>
                  </a:extLst>
                </a:gridCol>
              </a:tblGrid>
              <a:tr h="462642"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3D sketch based modelling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46795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Editing 3D model using control curves defining surface geometry </a:t>
                      </a:r>
                      <a:r>
                        <a:rPr lang="en-GB" sz="1600" b="0" i="0" u="none" strike="noStrike" noProof="0">
                          <a:latin typeface="Calibri"/>
                        </a:rPr>
                        <a:t>[</a:t>
                      </a:r>
                      <a:r>
                        <a:rPr lang="en-GB" sz="1600" b="0" i="0" u="none" strike="noStrike" noProof="0"/>
                        <a:t>Nealen et al., 2007</a:t>
                      </a:r>
                      <a:r>
                        <a:rPr lang="en-GB" sz="1600" b="0" i="0" u="none" strike="noStrike" noProof="0">
                          <a:latin typeface="Calibri"/>
                        </a:rPr>
                        <a:t>]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50787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3D model guided sketching to build layered model on top of it </a:t>
                      </a:r>
                      <a:r>
                        <a:rPr lang="en-GB" sz="1600" b="0" i="0" u="none" strike="noStrike" noProof="0"/>
                        <a:t>[De Paoli and Singh, 2015]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08904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</a:rPr>
                        <a:t>Deep learning based object recognition to model buildings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 [Zhang et al. 2021]</a:t>
                      </a:r>
                      <a:endParaRPr lang="en-US" sz="16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552693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/>
                        <a:t>3D sketching guided by reference 3D model to determine the sketching plane </a:t>
                      </a:r>
                      <a:r>
                        <a:rPr lang="en-GB" sz="1600" b="0" i="0" u="none" strike="noStrike" noProof="0">
                          <a:latin typeface="Calibri"/>
                        </a:rPr>
                        <a:t>[Xu et al., 2018]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032744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>
                          <a:latin typeface="Calibri"/>
                        </a:rPr>
                        <a:t>Manifold surface strips stitched to form 3D models from VR strokes</a:t>
                      </a:r>
                      <a:r>
                        <a:rPr lang="en-GB" sz="1800" b="0" i="0" u="none" strike="noStrike" noProof="0">
                          <a:latin typeface="Calibri"/>
                        </a:rPr>
                        <a:t> </a:t>
                      </a:r>
                      <a:r>
                        <a:rPr lang="en-GB" sz="1600" b="0" i="0" u="none" strike="noStrike" noProof="0">
                          <a:latin typeface="Calibri"/>
                        </a:rPr>
                        <a:t>[Rosales et al. 2019]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64691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BB7B17F0-951A-3A84-6753-5E674CD5C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014906"/>
              </p:ext>
            </p:extLst>
          </p:nvPr>
        </p:nvGraphicFramePr>
        <p:xfrm>
          <a:off x="6266089" y="1265464"/>
          <a:ext cx="5538107" cy="3114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8107">
                  <a:extLst>
                    <a:ext uri="{9D8B030D-6E8A-4147-A177-3AD203B41FA5}">
                      <a16:colId xmlns:a16="http://schemas.microsoft.com/office/drawing/2014/main" val="2996074709"/>
                    </a:ext>
                  </a:extLst>
                </a:gridCol>
              </a:tblGrid>
              <a:tr h="4626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400" dirty="0"/>
                        <a:t>Point cloud fitting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46795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Folding-based decoder deforms a 2D grid onto underlying 3D object surface </a:t>
                      </a:r>
                      <a:r>
                        <a:rPr lang="en-GB" sz="1600" b="0" i="0" u="none" strike="noStrike" noProof="0" dirty="0"/>
                        <a:t>[Yang et al., 2018]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50787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Decomposing 3D point cloud into geometric primitives, predicts their parameter values 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[Sharma et al. 2020]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08904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0" i="0" u="none" strike="noStrike" noProof="0" dirty="0">
                          <a:latin typeface="Calibri"/>
                        </a:rPr>
                        <a:t>Editing 3D shape by sketch strokes, using CNN autoencoders deforming pre-learned 3D template of connected components </a:t>
                      </a:r>
                      <a:r>
                        <a:rPr lang="en-GB" sz="1600" b="0" i="0" u="none" strike="noStrike" noProof="0" dirty="0">
                          <a:latin typeface="Calibri"/>
                        </a:rPr>
                        <a:t>[Mehr et al., 2019]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5526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1180530-E3A5-D620-BCEF-4550908726C4}"/>
              </a:ext>
            </a:extLst>
          </p:cNvPr>
          <p:cNvSpPr txBox="1"/>
          <p:nvPr/>
        </p:nvSpPr>
        <p:spPr>
          <a:xfrm>
            <a:off x="6262007" y="4561114"/>
            <a:ext cx="591366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GB" sz="2000"/>
              <a:t>Survey</a:t>
            </a:r>
            <a:r>
              <a:rPr lang="en-GB"/>
              <a:t>:</a:t>
            </a:r>
            <a:endParaRPr lang="en-US"/>
          </a:p>
          <a:p>
            <a:pPr marL="742950" lvl="1" indent="-285750">
              <a:buFont typeface="Wingdings"/>
              <a:buChar char="ü"/>
            </a:pPr>
            <a:r>
              <a:rPr lang="en-GB" sz="2000">
                <a:ea typeface="+mn-lt"/>
                <a:cs typeface="+mn-lt"/>
              </a:rPr>
              <a:t>Deep learning for 3d point clouds: A survey </a:t>
            </a:r>
            <a:endParaRPr lang="en-GB" sz="1600">
              <a:ea typeface="+mn-lt"/>
              <a:cs typeface="+mn-lt"/>
            </a:endParaRPr>
          </a:p>
          <a:p>
            <a:pPr lvl="1"/>
            <a:r>
              <a:rPr lang="en-GB" sz="1600">
                <a:ea typeface="+mn-lt"/>
                <a:cs typeface="+mn-lt"/>
              </a:rPr>
              <a:t>      [Guo et al., 2020]</a:t>
            </a:r>
            <a:endParaRPr lang="en-GB" sz="16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2E223-7E93-A924-2476-9D13F6FDE14D}"/>
              </a:ext>
            </a:extLst>
          </p:cNvPr>
          <p:cNvSpPr txBox="1"/>
          <p:nvPr/>
        </p:nvSpPr>
        <p:spPr>
          <a:xfrm>
            <a:off x="669471" y="5214258"/>
            <a:ext cx="55326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GB" sz="2000">
                <a:cs typeface="Arial"/>
              </a:rPr>
              <a:t>Survey:</a:t>
            </a:r>
            <a:r>
              <a:rPr lang="en-US" sz="2000">
                <a:cs typeface="Arial"/>
              </a:rPr>
              <a:t>​</a:t>
            </a:r>
            <a:endParaRPr lang="en-US"/>
          </a:p>
          <a:p>
            <a:pPr marL="800100" lvl="1" indent="-342900">
              <a:buFont typeface="Wingdings"/>
              <a:buChar char="ü"/>
            </a:pPr>
            <a:r>
              <a:rPr lang="en-GB" sz="2000">
                <a:ea typeface="+mn-lt"/>
                <a:cs typeface="+mn-lt"/>
              </a:rPr>
              <a:t>A survey on sketch based content creation: from the desktop to virtual and augmented reality</a:t>
            </a:r>
            <a:r>
              <a:rPr lang="en-GB" sz="2000">
                <a:cs typeface="Arial"/>
              </a:rPr>
              <a:t> </a:t>
            </a:r>
            <a:r>
              <a:rPr lang="en-GB" sz="1600">
                <a:cs typeface="Arial"/>
              </a:rPr>
              <a:t>[Bhattacharjee and Chaudhuri, 2020]</a:t>
            </a:r>
          </a:p>
        </p:txBody>
      </p:sp>
    </p:spTree>
    <p:extLst>
      <p:ext uri="{BB962C8B-B14F-4D97-AF65-F5344CB8AC3E}">
        <p14:creationId xmlns:p14="http://schemas.microsoft.com/office/powerpoint/2010/main" val="108278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cs typeface="Calibri Light"/>
              </a:rPr>
              <a:t>Method </a:t>
            </a:r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- </a:t>
            </a:r>
            <a:r>
              <a:rPr lang="en-GB" sz="4000" dirty="0" err="1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StPNet</a:t>
            </a:r>
            <a:endParaRPr lang="en-GB" sz="4000" dirty="0" err="1">
              <a:solidFill>
                <a:srgbClr val="000000"/>
              </a:solidFill>
              <a:latin typeface="Calibri"/>
              <a:cs typeface="Calibri Ligh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5AB4EF23-A2A0-1C6D-AF5D-470A379ED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2136600"/>
            <a:ext cx="11461295" cy="236867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BC15A-DCFA-0A81-1B90-FCC6CF37E3D7}"/>
              </a:ext>
            </a:extLst>
          </p:cNvPr>
          <p:cNvSpPr txBox="1"/>
          <p:nvPr/>
        </p:nvSpPr>
        <p:spPr>
          <a:xfrm>
            <a:off x="4329793" y="4341993"/>
            <a:ext cx="35324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52AFD1"/>
                </a:solidFill>
              </a:rPr>
              <a:t>Overview of </a:t>
            </a:r>
            <a:r>
              <a:rPr lang="en-US" sz="2000" dirty="0" err="1">
                <a:solidFill>
                  <a:srgbClr val="52AFD1"/>
                </a:solidFill>
              </a:rPr>
              <a:t>StPNet</a:t>
            </a:r>
            <a:r>
              <a:rPr lang="en-US" sz="2000" dirty="0">
                <a:solidFill>
                  <a:srgbClr val="52AFD1"/>
                </a:solidFill>
              </a:rPr>
              <a:t> architecture</a:t>
            </a:r>
            <a:endParaRPr lang="en-US" sz="2000" dirty="0">
              <a:solidFill>
                <a:srgbClr val="52AFD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07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cs typeface="Calibri Light"/>
              </a:rPr>
              <a:t>Method </a:t>
            </a:r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- </a:t>
            </a:r>
            <a:r>
              <a:rPr lang="en-GB" sz="4000" dirty="0" err="1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StPNet</a:t>
            </a:r>
            <a:endParaRPr lang="en-GB" sz="4000" dirty="0" err="1">
              <a:solidFill>
                <a:srgbClr val="000000"/>
              </a:solidFill>
              <a:latin typeface="Calibri"/>
              <a:cs typeface="Calibri Ligh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5AB4EF23-A2A0-1C6D-AF5D-470A379ED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2136600"/>
            <a:ext cx="11461295" cy="23686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5EA19-56B1-48AB-74AA-E9692D9148F3}"/>
              </a:ext>
            </a:extLst>
          </p:cNvPr>
          <p:cNvSpPr txBox="1"/>
          <p:nvPr/>
        </p:nvSpPr>
        <p:spPr>
          <a:xfrm>
            <a:off x="839561" y="1445079"/>
            <a:ext cx="38589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latin typeface="Calibri"/>
                <a:cs typeface="Arial"/>
              </a:rPr>
              <a:t>Global surface estimate: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4E90F-262C-C4C6-6670-1835F838227C}"/>
              </a:ext>
            </a:extLst>
          </p:cNvPr>
          <p:cNvSpPr/>
          <p:nvPr/>
        </p:nvSpPr>
        <p:spPr>
          <a:xfrm>
            <a:off x="2754086" y="2237014"/>
            <a:ext cx="3047999" cy="19049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0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cs typeface="Calibri Light"/>
              </a:rPr>
              <a:t>Method </a:t>
            </a:r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- </a:t>
            </a:r>
            <a:r>
              <a:rPr lang="en-GB" sz="4000" dirty="0" err="1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StPNet</a:t>
            </a:r>
            <a:endParaRPr lang="en-GB" sz="4000" dirty="0" err="1">
              <a:solidFill>
                <a:srgbClr val="136BAB"/>
              </a:solidFill>
              <a:latin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5AB4EF23-A2A0-1C6D-AF5D-470A379ED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2136600"/>
            <a:ext cx="11461295" cy="23686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5EA19-56B1-48AB-74AA-E9692D9148F3}"/>
              </a:ext>
            </a:extLst>
          </p:cNvPr>
          <p:cNvSpPr txBox="1"/>
          <p:nvPr/>
        </p:nvSpPr>
        <p:spPr>
          <a:xfrm>
            <a:off x="839561" y="1445079"/>
            <a:ext cx="38589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>
                <a:latin typeface="Calibri"/>
                <a:cs typeface="Arial"/>
              </a:rPr>
              <a:t>Local surface estimate: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4E90F-262C-C4C6-6670-1835F838227C}"/>
              </a:ext>
            </a:extLst>
          </p:cNvPr>
          <p:cNvSpPr/>
          <p:nvPr/>
        </p:nvSpPr>
        <p:spPr>
          <a:xfrm>
            <a:off x="6271533" y="2230210"/>
            <a:ext cx="2299607" cy="143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5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A171-5B0E-613C-4EBD-25338EF6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136BAB"/>
                </a:solidFill>
                <a:latin typeface="Calibri"/>
                <a:cs typeface="Calibri Light"/>
              </a:rPr>
              <a:t>Method </a:t>
            </a:r>
            <a:r>
              <a:rPr lang="en-GB" sz="4000" dirty="0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- </a:t>
            </a:r>
            <a:r>
              <a:rPr lang="en-GB" sz="4000" dirty="0" err="1">
                <a:solidFill>
                  <a:srgbClr val="136BAB"/>
                </a:solidFill>
                <a:latin typeface="Calibri"/>
                <a:ea typeface="+mj-lt"/>
                <a:cs typeface="+mj-lt"/>
              </a:rPr>
              <a:t>StPNet</a:t>
            </a:r>
            <a:endParaRPr lang="en-GB" sz="4000" dirty="0" err="1">
              <a:solidFill>
                <a:srgbClr val="136BAB"/>
              </a:solidFill>
              <a:latin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FF15F4-9192-D7F9-320A-261B513BC83D}"/>
              </a:ext>
            </a:extLst>
          </p:cNvPr>
          <p:cNvCxnSpPr/>
          <p:nvPr/>
        </p:nvCxnSpPr>
        <p:spPr>
          <a:xfrm>
            <a:off x="750850" y="1175214"/>
            <a:ext cx="7037657" cy="12390"/>
          </a:xfrm>
          <a:prstGeom prst="straightConnector1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82D8C-DBFD-7A66-70AE-1EEB137C88A5}"/>
              </a:ext>
            </a:extLst>
          </p:cNvPr>
          <p:cNvSpPr txBox="1"/>
          <p:nvPr/>
        </p:nvSpPr>
        <p:spPr>
          <a:xfrm>
            <a:off x="4869987" y="6552514"/>
            <a:ext cx="74117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ea typeface="+mn-lt"/>
                <a:cs typeface="+mn-lt"/>
              </a:rPr>
              <a:t>Deep Interactive Surface Creation from 3D Sketch Strokes, Sukanya Bhattacharjee, Parag Chaudhuri</a:t>
            </a:r>
            <a:endParaRPr lang="en-US" sz="1400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5AB4EF23-A2A0-1C6D-AF5D-470A379ED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2136600"/>
            <a:ext cx="11461295" cy="23686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5EA19-56B1-48AB-74AA-E9692D9148F3}"/>
              </a:ext>
            </a:extLst>
          </p:cNvPr>
          <p:cNvSpPr txBox="1"/>
          <p:nvPr/>
        </p:nvSpPr>
        <p:spPr>
          <a:xfrm>
            <a:off x="839561" y="1445079"/>
            <a:ext cx="60225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2400" dirty="0">
                <a:latin typeface="Calibri"/>
                <a:cs typeface="Arial"/>
              </a:rPr>
              <a:t>Pre- and Post- processing- </a:t>
            </a:r>
            <a:r>
              <a:rPr lang="en-US" sz="2400" dirty="0">
                <a:ea typeface="+mn-lt"/>
                <a:cs typeface="+mn-lt"/>
              </a:rPr>
              <a:t>Blending </a:t>
            </a:r>
            <a:r>
              <a:rPr lang="en-US" sz="2400" dirty="0" err="1">
                <a:ea typeface="+mn-lt"/>
                <a:cs typeface="+mn-lt"/>
              </a:rPr>
              <a:t>StPNet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sz="2400" dirty="0" err="1">
              <a:latin typeface="Calibri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4E90F-262C-C4C6-6670-1835F838227C}"/>
              </a:ext>
            </a:extLst>
          </p:cNvPr>
          <p:cNvSpPr/>
          <p:nvPr/>
        </p:nvSpPr>
        <p:spPr>
          <a:xfrm>
            <a:off x="359229" y="2774496"/>
            <a:ext cx="2170339" cy="18437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6B769-ADBE-D9C4-06ED-5BC43C355D00}"/>
              </a:ext>
            </a:extLst>
          </p:cNvPr>
          <p:cNvSpPr/>
          <p:nvPr/>
        </p:nvSpPr>
        <p:spPr>
          <a:xfrm>
            <a:off x="10979602" y="2774496"/>
            <a:ext cx="1054554" cy="12178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574DCFF-5DF5-4EC9-AD16-5A54D26482ED}">
  <we:reference id="WA200002290" version="1.0.0.3" store="en-GB" storeType="omex"/>
  <we:alternateReferences/>
  <we:properties>
    <we:property name="nextMathId" value="&quot;2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13AB83783714A80B03D35172A48A5" ma:contentTypeVersion="12" ma:contentTypeDescription="Create a new document." ma:contentTypeScope="" ma:versionID="bfccce3c552033e40b5cba62678295af">
  <xsd:schema xmlns:xsd="http://www.w3.org/2001/XMLSchema" xmlns:xs="http://www.w3.org/2001/XMLSchema" xmlns:p="http://schemas.microsoft.com/office/2006/metadata/properties" xmlns:ns2="8c96d233-a46a-4be8-b864-635578783102" targetNamespace="http://schemas.microsoft.com/office/2006/metadata/properties" ma:root="true" ma:fieldsID="70cf9b71c127bd61fc319ec214eec086" ns2:_="">
    <xsd:import namespace="8c96d233-a46a-4be8-b864-63557878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6d233-a46a-4be8-b864-6355787831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2649be5-9f12-494a-8a8e-cc00224d8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96d233-a46a-4be8-b864-63557878310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E49107-3DE3-4AE5-8E10-2F04A349156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c96d233-a46a-4be8-b864-63557878310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FD6879-412E-4330-A658-189543141D20}">
  <ds:schemaRefs>
    <ds:schemaRef ds:uri="http://schemas.microsoft.com/office/2006/metadata/properties"/>
    <ds:schemaRef ds:uri="http://www.w3.org/2000/xmlns/"/>
    <ds:schemaRef ds:uri="8c96d233-a46a-4be8-b864-635578783102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9AE6430-1FFA-49DC-90CF-FC79E914AF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2854</Words>
  <Application>Microsoft Office PowerPoint</Application>
  <PresentationFormat>Widescreen</PresentationFormat>
  <Paragraphs>471</Paragraphs>
  <Slides>32</Slides>
  <Notes>0</Notes>
  <HiddenSlides>7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Deep Interactive Surface Creation from 3D Sketch Strokes</vt:lpstr>
      <vt:lpstr>Outline</vt:lpstr>
      <vt:lpstr>Introduction</vt:lpstr>
      <vt:lpstr>Introduction</vt:lpstr>
      <vt:lpstr>Related Work</vt:lpstr>
      <vt:lpstr>Method - StPNet</vt:lpstr>
      <vt:lpstr>Method - StPNet</vt:lpstr>
      <vt:lpstr>Method - StPNet</vt:lpstr>
      <vt:lpstr>Method - StPNet</vt:lpstr>
      <vt:lpstr>Training</vt:lpstr>
      <vt:lpstr>Training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Future Work</vt:lpstr>
      <vt:lpstr>Conclusion</vt:lpstr>
      <vt:lpstr>References</vt:lpstr>
      <vt:lpstr>References</vt:lpstr>
      <vt:lpstr>References</vt:lpstr>
      <vt:lpstr>Thank You!!     Poster at Row 01, Stand 007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Sukanya Bhattacharjee</cp:lastModifiedBy>
  <cp:revision>1142</cp:revision>
  <dcterms:created xsi:type="dcterms:W3CDTF">2022-05-28T11:21:33Z</dcterms:created>
  <dcterms:modified xsi:type="dcterms:W3CDTF">2022-07-28T08:20:26Z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0x010100E7A13AB83783714A80B03D35172A48A5</vt:lpwstr>
  </property>
  <property fmtid="{D5CDD505-2E9C-101B-9397-08002B2CF9AE}" pid="3" name="MediaServiceImageTags">
    <vt:lpwstr/>
  </property>
</Properties>
</file>